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ppt/tags/tag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9"/>
  </p:notesMasterIdLst>
  <p:sldIdLst>
    <p:sldId id="256" r:id="rId2"/>
    <p:sldId id="3988" r:id="rId3"/>
    <p:sldId id="4480" r:id="rId4"/>
    <p:sldId id="4434" r:id="rId5"/>
    <p:sldId id="4432" r:id="rId6"/>
    <p:sldId id="4433" r:id="rId7"/>
    <p:sldId id="4446" r:id="rId8"/>
    <p:sldId id="4443" r:id="rId9"/>
    <p:sldId id="4442" r:id="rId10"/>
    <p:sldId id="4444" r:id="rId11"/>
    <p:sldId id="4479" r:id="rId12"/>
    <p:sldId id="4472" r:id="rId13"/>
    <p:sldId id="4466" r:id="rId14"/>
    <p:sldId id="4447" r:id="rId15"/>
    <p:sldId id="4478" r:id="rId16"/>
    <p:sldId id="3996" r:id="rId17"/>
    <p:sldId id="4484" r:id="rId18"/>
    <p:sldId id="4006" r:id="rId19"/>
    <p:sldId id="4474" r:id="rId20"/>
    <p:sldId id="4488" r:id="rId21"/>
    <p:sldId id="4483" r:id="rId22"/>
    <p:sldId id="4454" r:id="rId23"/>
    <p:sldId id="4482" r:id="rId24"/>
    <p:sldId id="4455" r:id="rId25"/>
    <p:sldId id="4473" r:id="rId26"/>
    <p:sldId id="4490" r:id="rId27"/>
    <p:sldId id="4489" r:id="rId28"/>
    <p:sldId id="4492" r:id="rId29"/>
    <p:sldId id="4491" r:id="rId30"/>
    <p:sldId id="4493" r:id="rId31"/>
    <p:sldId id="4494" r:id="rId32"/>
    <p:sldId id="4495" r:id="rId33"/>
    <p:sldId id="4496" r:id="rId34"/>
    <p:sldId id="4497" r:id="rId35"/>
    <p:sldId id="4498" r:id="rId36"/>
    <p:sldId id="4499" r:id="rId37"/>
    <p:sldId id="4439" r:id="rId38"/>
  </p:sldIdLst>
  <p:sldSz cx="17340263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目录" id="{089F4C81-F423-41EE-B97F-859741F0B643}">
          <p14:sldIdLst>
            <p14:sldId id="256"/>
            <p14:sldId id="3988"/>
          </p14:sldIdLst>
        </p14:section>
        <p14:section name="NutShell简介" id="{E21D7B59-EB92-4A25-B71E-7DCB82047FBF}">
          <p14:sldIdLst>
            <p14:sldId id="4480"/>
            <p14:sldId id="4434"/>
            <p14:sldId id="4432"/>
            <p14:sldId id="4433"/>
            <p14:sldId id="4446"/>
            <p14:sldId id="4443"/>
            <p14:sldId id="4442"/>
            <p14:sldId id="4444"/>
          </p14:sldIdLst>
        </p14:section>
        <p14:section name="使用Chisel开发的经验" id="{46BB41F5-093D-4214-A408-A016514BCE50}">
          <p14:sldIdLst>
            <p14:sldId id="4479"/>
            <p14:sldId id="4472"/>
            <p14:sldId id="4466"/>
            <p14:sldId id="4447"/>
          </p14:sldIdLst>
        </p14:section>
        <p14:section name="NutSehll开发中的差分测试框架" id="{F5D1DD39-F088-487B-920E-CF2F39D692FC}">
          <p14:sldIdLst>
            <p14:sldId id="4478"/>
            <p14:sldId id="3996"/>
            <p14:sldId id="4484"/>
            <p14:sldId id="4006"/>
            <p14:sldId id="4474"/>
            <p14:sldId id="4488"/>
            <p14:sldId id="4483"/>
            <p14:sldId id="4454"/>
            <p14:sldId id="4482"/>
            <p14:sldId id="4455"/>
            <p14:sldId id="4473"/>
            <p14:sldId id="4490"/>
            <p14:sldId id="4489"/>
            <p14:sldId id="4492"/>
            <p14:sldId id="4491"/>
            <p14:sldId id="4493"/>
            <p14:sldId id="4494"/>
            <p14:sldId id="4495"/>
            <p14:sldId id="4496"/>
            <p14:sldId id="4497"/>
            <p14:sldId id="4498"/>
            <p14:sldId id="4499"/>
          </p14:sldIdLst>
        </p14:section>
        <p14:section name="总结与致谢" id="{E914B146-1C65-49FE-A620-F977D9F24C52}">
          <p14:sldIdLst>
            <p14:sldId id="4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EAE7"/>
    <a:srgbClr val="D8D8D8"/>
    <a:srgbClr val="D9B0FF"/>
    <a:srgbClr val="FFF200"/>
    <a:srgbClr val="0000FF"/>
    <a:srgbClr val="FF66FF"/>
    <a:srgbClr val="330066"/>
    <a:srgbClr val="AF4432"/>
    <a:srgbClr val="FF9933"/>
    <a:srgbClr val="64D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9242" autoAdjust="0"/>
  </p:normalViewPr>
  <p:slideViewPr>
    <p:cSldViewPr snapToGrid="0">
      <p:cViewPr varScale="1">
        <p:scale>
          <a:sx n="80" d="100"/>
          <a:sy n="80" d="100"/>
        </p:scale>
        <p:origin x="560" y="200"/>
      </p:cViewPr>
      <p:guideLst/>
    </p:cSldViewPr>
  </p:slideViewPr>
  <p:outlineViewPr>
    <p:cViewPr>
      <p:scale>
        <a:sx n="33" d="100"/>
        <a:sy n="33" d="100"/>
      </p:scale>
      <p:origin x="0" y="-273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可能是国内首个使用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Chisel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设计的支持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Debian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的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RISC-V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核</a:t>
            </a:r>
            <a:endParaRPr lang="en-US" altLang="zh-CN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26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493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2873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8941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10min</a:t>
            </a:r>
          </a:p>
        </p:txBody>
      </p:sp>
    </p:spTree>
    <p:extLst>
      <p:ext uri="{BB962C8B-B14F-4D97-AF65-F5344CB8AC3E}">
        <p14:creationId xmlns:p14="http://schemas.microsoft.com/office/powerpoint/2010/main" val="373669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293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/>
              <a:t>传统的测试</a:t>
            </a:r>
            <a:r>
              <a:rPr lang="en-US" altLang="zh-CN" sz="4400" dirty="0"/>
              <a:t>:</a:t>
            </a:r>
          </a:p>
          <a:p>
            <a:pPr lvl="1"/>
            <a:r>
              <a:rPr lang="zh-CN" altLang="en-US" sz="3600" dirty="0"/>
              <a:t>需要</a:t>
            </a:r>
            <a:r>
              <a:rPr lang="en-US" altLang="zh-CN" sz="3600" dirty="0"/>
              <a:t>dump</a:t>
            </a:r>
            <a:r>
              <a:rPr lang="zh-CN" altLang="en-US" sz="3600" dirty="0"/>
              <a:t>波形</a:t>
            </a:r>
            <a:r>
              <a:rPr lang="en-US" altLang="zh-CN" sz="3600" dirty="0"/>
              <a:t>, </a:t>
            </a:r>
            <a:r>
              <a:rPr lang="zh-CN" altLang="en-US" sz="3600" dirty="0"/>
              <a:t>产生大量</a:t>
            </a:r>
            <a:r>
              <a:rPr lang="en-US" altLang="zh-CN" sz="3600" dirty="0"/>
              <a:t>IO</a:t>
            </a:r>
            <a:r>
              <a:rPr lang="zh-CN" altLang="en-US" sz="3600" dirty="0"/>
              <a:t>开销并占用大量空间</a:t>
            </a:r>
            <a:endParaRPr lang="en-US" altLang="zh-CN" sz="3600" dirty="0"/>
          </a:p>
          <a:p>
            <a:pPr lvl="1"/>
            <a:r>
              <a:rPr lang="zh-CN" altLang="en-US" sz="3600" dirty="0"/>
              <a:t>波形可读性差</a:t>
            </a:r>
            <a:endParaRPr lang="en-US" altLang="zh-CN" sz="3600" dirty="0"/>
          </a:p>
          <a:p>
            <a:pPr lvl="1"/>
            <a:r>
              <a:rPr lang="zh-CN" altLang="en-US" sz="3600" dirty="0"/>
              <a:t>传统的</a:t>
            </a:r>
            <a:r>
              <a:rPr lang="en-US" altLang="zh-CN" sz="3600" dirty="0"/>
              <a:t>Trace</a:t>
            </a:r>
            <a:r>
              <a:rPr lang="zh-CN" altLang="en-US" sz="3600" dirty="0"/>
              <a:t>对比机制</a:t>
            </a:r>
            <a:endParaRPr lang="en-US" altLang="zh-CN" sz="3600" dirty="0"/>
          </a:p>
          <a:p>
            <a:pPr lvl="2"/>
            <a:r>
              <a:rPr lang="zh-CN" altLang="en-US" sz="3200" dirty="0"/>
              <a:t>提前生成</a:t>
            </a:r>
            <a:r>
              <a:rPr lang="en-US" altLang="zh-CN" sz="3200" dirty="0"/>
              <a:t>Trace</a:t>
            </a:r>
          </a:p>
          <a:p>
            <a:pPr lvl="3"/>
            <a:r>
              <a:rPr lang="zh-CN" altLang="en-US" sz="2800" dirty="0"/>
              <a:t>不够灵活</a:t>
            </a:r>
            <a:endParaRPr lang="en-US" altLang="zh-CN" sz="2800" dirty="0"/>
          </a:p>
          <a:p>
            <a:pPr lvl="3"/>
            <a:r>
              <a:rPr lang="zh-CN" altLang="en-US" sz="2800" dirty="0"/>
              <a:t>提前生成的</a:t>
            </a:r>
            <a:r>
              <a:rPr lang="en-US" altLang="zh-CN" sz="2800" dirty="0"/>
              <a:t>Trace</a:t>
            </a:r>
            <a:r>
              <a:rPr lang="zh-CN" altLang="en-US" sz="2800" dirty="0"/>
              <a:t>占用存储空间</a:t>
            </a:r>
            <a:endParaRPr lang="en-US" altLang="zh-CN" sz="2800" dirty="0"/>
          </a:p>
          <a:p>
            <a:pPr lvl="2"/>
            <a:r>
              <a:rPr lang="zh-CN" altLang="en-US" sz="3200" dirty="0"/>
              <a:t>同步获取</a:t>
            </a:r>
            <a:r>
              <a:rPr lang="en-US" altLang="zh-CN" sz="3200" dirty="0"/>
              <a:t>Trace</a:t>
            </a:r>
          </a:p>
          <a:p>
            <a:pPr lvl="3"/>
            <a:r>
              <a:rPr lang="zh-CN" altLang="en-US" sz="2800" dirty="0"/>
              <a:t>获取正确的</a:t>
            </a:r>
            <a:r>
              <a:rPr lang="en-US" altLang="zh-CN" sz="2800" dirty="0"/>
              <a:t>Trace</a:t>
            </a:r>
            <a:r>
              <a:rPr lang="zh-CN" altLang="en-US" sz="2800" dirty="0"/>
              <a:t>需要大量时间开销</a:t>
            </a:r>
            <a:endParaRPr lang="en-US" altLang="zh-CN" sz="2800" dirty="0"/>
          </a:p>
          <a:p>
            <a:pPr lvl="3"/>
            <a:r>
              <a:rPr lang="zh-CN" altLang="en-US" sz="2800" dirty="0"/>
              <a:t>例如经由</a:t>
            </a:r>
            <a:r>
              <a:rPr lang="en-US" altLang="zh-CN" sz="2800" dirty="0"/>
              <a:t>QEMU</a:t>
            </a:r>
            <a:r>
              <a:rPr lang="zh-CN" altLang="en-US" sz="2800" dirty="0"/>
              <a:t>获取正确的</a:t>
            </a:r>
            <a:r>
              <a:rPr lang="en-US" altLang="zh-CN" sz="2800" dirty="0"/>
              <a:t>Trace, </a:t>
            </a:r>
            <a:r>
              <a:rPr lang="zh-CN" altLang="en-US" sz="2800" dirty="0"/>
              <a:t>需要经过</a:t>
            </a:r>
            <a:r>
              <a:rPr lang="en-US" altLang="zh-CN" sz="2800" dirty="0"/>
              <a:t>GDB  Protocol</a:t>
            </a:r>
          </a:p>
          <a:p>
            <a:pPr lvl="2"/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2406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4400" dirty="0"/>
              <a:t>传统的测试</a:t>
            </a:r>
            <a:r>
              <a:rPr lang="en-US" altLang="zh-CN" sz="4400" dirty="0"/>
              <a:t>:</a:t>
            </a:r>
          </a:p>
          <a:p>
            <a:pPr lvl="1"/>
            <a:r>
              <a:rPr lang="zh-CN" altLang="en-US" sz="3600" dirty="0"/>
              <a:t>需要</a:t>
            </a:r>
            <a:r>
              <a:rPr lang="en-US" altLang="zh-CN" sz="3600" dirty="0"/>
              <a:t>dump</a:t>
            </a:r>
            <a:r>
              <a:rPr lang="zh-CN" altLang="en-US" sz="3600" dirty="0"/>
              <a:t>波形</a:t>
            </a:r>
            <a:r>
              <a:rPr lang="en-US" altLang="zh-CN" sz="3600" dirty="0"/>
              <a:t>, </a:t>
            </a:r>
            <a:r>
              <a:rPr lang="zh-CN" altLang="en-US" sz="3600" dirty="0"/>
              <a:t>产生大量</a:t>
            </a:r>
            <a:r>
              <a:rPr lang="en-US" altLang="zh-CN" sz="3600" dirty="0"/>
              <a:t>IO</a:t>
            </a:r>
            <a:r>
              <a:rPr lang="zh-CN" altLang="en-US" sz="3600" dirty="0"/>
              <a:t>开销并占用大量空间</a:t>
            </a:r>
            <a:endParaRPr lang="en-US" altLang="zh-CN" sz="3600" dirty="0"/>
          </a:p>
          <a:p>
            <a:pPr lvl="1"/>
            <a:r>
              <a:rPr lang="zh-CN" altLang="en-US" sz="3600" dirty="0"/>
              <a:t>波形可读性差</a:t>
            </a:r>
            <a:endParaRPr lang="en-US" altLang="zh-CN" sz="3600" dirty="0"/>
          </a:p>
          <a:p>
            <a:pPr lvl="1"/>
            <a:r>
              <a:rPr lang="zh-CN" altLang="en-US" sz="3600" dirty="0"/>
              <a:t>传统的</a:t>
            </a:r>
            <a:r>
              <a:rPr lang="en-US" altLang="zh-CN" sz="3600" dirty="0"/>
              <a:t>Trace</a:t>
            </a:r>
            <a:r>
              <a:rPr lang="zh-CN" altLang="en-US" sz="3600" dirty="0"/>
              <a:t>对比机制</a:t>
            </a:r>
            <a:endParaRPr lang="en-US" altLang="zh-CN" sz="3600" dirty="0"/>
          </a:p>
          <a:p>
            <a:pPr lvl="2"/>
            <a:r>
              <a:rPr lang="zh-CN" altLang="en-US" sz="3200" dirty="0"/>
              <a:t>提前生成</a:t>
            </a:r>
            <a:r>
              <a:rPr lang="en-US" altLang="zh-CN" sz="3200" dirty="0"/>
              <a:t>Trace</a:t>
            </a:r>
          </a:p>
          <a:p>
            <a:pPr lvl="3"/>
            <a:r>
              <a:rPr lang="zh-CN" altLang="en-US" sz="2800" dirty="0"/>
              <a:t>不够灵活</a:t>
            </a:r>
            <a:endParaRPr lang="en-US" altLang="zh-CN" sz="2800" dirty="0"/>
          </a:p>
          <a:p>
            <a:pPr lvl="3"/>
            <a:r>
              <a:rPr lang="zh-CN" altLang="en-US" sz="2800" dirty="0"/>
              <a:t>提前生成的</a:t>
            </a:r>
            <a:r>
              <a:rPr lang="en-US" altLang="zh-CN" sz="2800" dirty="0"/>
              <a:t>Trace</a:t>
            </a:r>
            <a:r>
              <a:rPr lang="zh-CN" altLang="en-US" sz="2800" dirty="0"/>
              <a:t>占用存储空间</a:t>
            </a:r>
            <a:endParaRPr lang="en-US" altLang="zh-CN" sz="2800" dirty="0"/>
          </a:p>
          <a:p>
            <a:pPr lvl="2"/>
            <a:r>
              <a:rPr lang="zh-CN" altLang="en-US" sz="3200" dirty="0"/>
              <a:t>同步获取</a:t>
            </a:r>
            <a:r>
              <a:rPr lang="en-US" altLang="zh-CN" sz="3200" dirty="0"/>
              <a:t>Trace</a:t>
            </a:r>
          </a:p>
          <a:p>
            <a:pPr lvl="3"/>
            <a:r>
              <a:rPr lang="zh-CN" altLang="en-US" sz="2800" dirty="0"/>
              <a:t>获取正确的</a:t>
            </a:r>
            <a:r>
              <a:rPr lang="en-US" altLang="zh-CN" sz="2800" dirty="0"/>
              <a:t>Trace</a:t>
            </a:r>
            <a:r>
              <a:rPr lang="zh-CN" altLang="en-US" sz="2800" dirty="0"/>
              <a:t>需要大量时间开销</a:t>
            </a:r>
            <a:endParaRPr lang="en-US" altLang="zh-CN" sz="2800" dirty="0"/>
          </a:p>
          <a:p>
            <a:pPr lvl="3"/>
            <a:r>
              <a:rPr lang="zh-CN" altLang="en-US" sz="2800" dirty="0"/>
              <a:t>例如经由</a:t>
            </a:r>
            <a:r>
              <a:rPr lang="en-US" altLang="zh-CN" sz="2800" dirty="0"/>
              <a:t>QEMU</a:t>
            </a:r>
            <a:r>
              <a:rPr lang="zh-CN" altLang="en-US" sz="2800" dirty="0"/>
              <a:t>获取正确的</a:t>
            </a:r>
            <a:r>
              <a:rPr lang="en-US" altLang="zh-CN" sz="2800" dirty="0"/>
              <a:t>Trace, </a:t>
            </a:r>
            <a:r>
              <a:rPr lang="zh-CN" altLang="en-US" sz="2800" dirty="0"/>
              <a:t>需要经过</a:t>
            </a:r>
            <a:r>
              <a:rPr lang="en-US" altLang="zh-CN" sz="2800" dirty="0"/>
              <a:t>GDB  Protocol</a:t>
            </a:r>
          </a:p>
          <a:p>
            <a:pPr lvl="2"/>
            <a:endParaRPr lang="en-US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755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0409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61149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NutShell</a:t>
            </a:r>
            <a:r>
              <a:rPr lang="en-US" altLang="zh-CN" dirty="0"/>
              <a:t>/Argo</a:t>
            </a:r>
            <a:r>
              <a:rPr lang="zh-CN" altLang="en-US" dirty="0"/>
              <a:t>的验证没有使用</a:t>
            </a:r>
            <a:r>
              <a:rPr lang="en-US" altLang="zh-CN" dirty="0"/>
              <a:t>RISC-V</a:t>
            </a:r>
            <a:r>
              <a:rPr lang="zh-CN" altLang="en-US" dirty="0"/>
              <a:t>开源仓库中的</a:t>
            </a:r>
            <a:r>
              <a:rPr lang="en-US" altLang="zh-CN" dirty="0"/>
              <a:t>Spike</a:t>
            </a:r>
            <a:r>
              <a:rPr lang="zh-CN" altLang="en-US" dirty="0"/>
              <a:t>进行</a:t>
            </a:r>
            <a:r>
              <a:rPr lang="en-US" altLang="zh-CN" dirty="0"/>
              <a:t>trace</a:t>
            </a:r>
            <a:r>
              <a:rPr lang="zh-CN" altLang="en-US" dirty="0"/>
              <a:t>对比，也没有使用</a:t>
            </a:r>
            <a:r>
              <a:rPr lang="en-US" altLang="zh-CN" dirty="0"/>
              <a:t>Rocket</a:t>
            </a:r>
            <a:r>
              <a:rPr lang="zh-CN" altLang="en-US" dirty="0"/>
              <a:t>和</a:t>
            </a:r>
            <a:r>
              <a:rPr lang="en-US" altLang="zh-CN" dirty="0" err="1"/>
              <a:t>riscv-sodor</a:t>
            </a:r>
            <a:r>
              <a:rPr lang="zh-CN" altLang="en-US" dirty="0"/>
              <a:t>配套的测试环境。取而代之的是使用南京大学系统教学实验项目系列</a:t>
            </a:r>
            <a:r>
              <a:rPr lang="en-US" altLang="zh-CN" dirty="0"/>
              <a:t>ProjectN</a:t>
            </a:r>
            <a:r>
              <a:rPr lang="zh-CN" altLang="en-US" dirty="0"/>
              <a:t>提供的处理器开发工作流。使用南京大学系统教学实验项目系列中</a:t>
            </a:r>
            <a:r>
              <a:rPr lang="en-US" altLang="zh-CN" dirty="0"/>
              <a:t>NEMU</a:t>
            </a:r>
            <a:r>
              <a:rPr lang="zh-CN" altLang="en-US" dirty="0"/>
              <a:t>、</a:t>
            </a:r>
            <a:r>
              <a:rPr lang="en-US" altLang="zh-CN" dirty="0"/>
              <a:t>AM</a:t>
            </a:r>
            <a:r>
              <a:rPr lang="zh-CN" altLang="en-US" dirty="0"/>
              <a:t>、</a:t>
            </a:r>
            <a:r>
              <a:rPr lang="en-US" altLang="zh-CN" dirty="0"/>
              <a:t>NOOP</a:t>
            </a:r>
            <a:r>
              <a:rPr lang="zh-CN" altLang="en-US" dirty="0"/>
              <a:t>及其处理器开发工作流的目的是自行控制处理器验证的细节，并提高处理器验证的效率。在开发新功能时，首先在模拟器</a:t>
            </a:r>
            <a:r>
              <a:rPr lang="en-US" altLang="zh-CN" dirty="0"/>
              <a:t>NEMU</a:t>
            </a:r>
            <a:r>
              <a:rPr lang="zh-CN" altLang="en-US" dirty="0"/>
              <a:t>中实现对应的功能，并将</a:t>
            </a:r>
            <a:r>
              <a:rPr lang="en-US" altLang="zh-CN" dirty="0"/>
              <a:t>NEMU</a:t>
            </a:r>
            <a:r>
              <a:rPr lang="zh-CN" altLang="en-US" dirty="0"/>
              <a:t>执行的结果与</a:t>
            </a:r>
            <a:r>
              <a:rPr lang="en-US" altLang="zh-CN" dirty="0"/>
              <a:t>QEMU</a:t>
            </a:r>
            <a:r>
              <a:rPr lang="zh-CN" altLang="en-US" dirty="0"/>
              <a:t>相比较。在</a:t>
            </a:r>
            <a:r>
              <a:rPr lang="en-US" altLang="zh-CN" dirty="0"/>
              <a:t>NEMU</a:t>
            </a:r>
            <a:r>
              <a:rPr lang="zh-CN" altLang="en-US" dirty="0"/>
              <a:t>验证无误后，进行硬件开发并使用</a:t>
            </a:r>
            <a:r>
              <a:rPr lang="en-US" altLang="zh-CN" dirty="0"/>
              <a:t>NEMU</a:t>
            </a:r>
            <a:r>
              <a:rPr lang="zh-CN" altLang="en-US" dirty="0"/>
              <a:t>来进行逐拍的结果核状态比对。自行补充的模拟器实现很容易根据开发的需要而进行更改。例如当数据缓存出现问题时，可以在</a:t>
            </a:r>
            <a:r>
              <a:rPr lang="en-US" altLang="zh-CN" dirty="0"/>
              <a:t>NEMU</a:t>
            </a:r>
            <a:r>
              <a:rPr lang="zh-CN" altLang="en-US" dirty="0"/>
              <a:t>模拟器的访存处理部分添加调试代码，获取正确的访存</a:t>
            </a:r>
            <a:r>
              <a:rPr lang="en-US" altLang="zh-CN" dirty="0"/>
              <a:t>trace</a:t>
            </a:r>
            <a:r>
              <a:rPr lang="zh-CN" altLang="en-US" dirty="0"/>
              <a:t>与处理器的访存行为进行比较。图</a:t>
            </a:r>
            <a:r>
              <a:rPr lang="en-US" altLang="zh-CN" dirty="0"/>
              <a:t>\ref{fig:c04h01}</a:t>
            </a:r>
            <a:r>
              <a:rPr lang="zh-CN" altLang="en-US" dirty="0"/>
              <a:t>展示了处理器开发和测试时使用的框架。在仿真测试时，</a:t>
            </a:r>
            <a:r>
              <a:rPr lang="en-US" altLang="zh-CN" dirty="0"/>
              <a:t>Chisel</a:t>
            </a:r>
            <a:r>
              <a:rPr lang="zh-CN" altLang="en-US" dirty="0"/>
              <a:t>编译器会将处理器源码转化成</a:t>
            </a:r>
            <a:r>
              <a:rPr lang="en-US" altLang="zh-CN" dirty="0"/>
              <a:t>Verilog</a:t>
            </a:r>
            <a:r>
              <a:rPr lang="zh-CN" altLang="en-US" dirty="0"/>
              <a:t>代码，交由</a:t>
            </a:r>
            <a:r>
              <a:rPr lang="en-US" altLang="zh-CN" dirty="0" err="1"/>
              <a:t>Verilator</a:t>
            </a:r>
            <a:r>
              <a:rPr lang="zh-CN" altLang="en-US" dirty="0"/>
              <a:t>生成</a:t>
            </a:r>
            <a:r>
              <a:rPr lang="en-US" altLang="zh-CN" dirty="0"/>
              <a:t>C++</a:t>
            </a:r>
            <a:r>
              <a:rPr lang="zh-CN" altLang="en-US" dirty="0"/>
              <a:t>仿真文件。</a:t>
            </a:r>
            <a:r>
              <a:rPr lang="en-US" altLang="zh-CN" dirty="0"/>
              <a:t>C++</a:t>
            </a:r>
            <a:r>
              <a:rPr lang="zh-CN" altLang="en-US" dirty="0"/>
              <a:t>仿真文件被编译执行时，会加载</a:t>
            </a:r>
            <a:r>
              <a:rPr lang="en-US" altLang="zh-CN" dirty="0"/>
              <a:t>NEMU-RV64</a:t>
            </a:r>
            <a:r>
              <a:rPr lang="zh-CN" altLang="en-US" dirty="0"/>
              <a:t>的动态链接库。在仿真中，处理器在有指令执行结束时（对于顺序处理器指令写回标志着指令执行结束，对于乱序处理器指令执行结束则对应着指令提交）对外发出比对请求。测试框架检测到比对请求后调用</a:t>
            </a:r>
            <a:r>
              <a:rPr lang="en-US" altLang="zh-CN" dirty="0"/>
              <a:t>NEMU</a:t>
            </a:r>
            <a:r>
              <a:rPr lang="zh-CN" altLang="en-US" dirty="0"/>
              <a:t>执行相同的指令，将</a:t>
            </a:r>
            <a:r>
              <a:rPr lang="en-US" altLang="zh-CN" dirty="0"/>
              <a:t>NEMU</a:t>
            </a:r>
            <a:r>
              <a:rPr lang="zh-CN" altLang="en-US" dirty="0"/>
              <a:t>的状态与处理器的状态进行对比。部分特殊的指令无法由</a:t>
            </a:r>
            <a:r>
              <a:rPr lang="en-US" altLang="zh-CN" dirty="0"/>
              <a:t>NEMU</a:t>
            </a:r>
            <a:r>
              <a:rPr lang="zh-CN" altLang="en-US" dirty="0"/>
              <a:t>进行模拟，比如读运行周期计数</a:t>
            </a:r>
            <a:r>
              <a:rPr lang="en-US" altLang="zh-CN" dirty="0"/>
              <a:t>CSR</a:t>
            </a:r>
            <a:r>
              <a:rPr lang="zh-CN" altLang="en-US" dirty="0"/>
              <a:t>寄存器以及</a:t>
            </a:r>
            <a:r>
              <a:rPr lang="en-US" altLang="zh-CN" dirty="0"/>
              <a:t>IO</a:t>
            </a:r>
            <a:r>
              <a:rPr lang="zh-CN" altLang="en-US" dirty="0"/>
              <a:t>指令。在检测到这些指令时，测试框架不使用</a:t>
            </a:r>
            <a:r>
              <a:rPr lang="en-US" altLang="zh-CN" dirty="0"/>
              <a:t>NEMU</a:t>
            </a:r>
            <a:r>
              <a:rPr lang="zh-CN" altLang="en-US" dirty="0"/>
              <a:t>进行比对，而是根据处理器的状态更新</a:t>
            </a:r>
            <a:r>
              <a:rPr lang="en-US" altLang="zh-CN" dirty="0"/>
              <a:t>NEMU</a:t>
            </a:r>
            <a:r>
              <a:rPr lang="zh-CN" altLang="en-US" dirty="0"/>
              <a:t>的状态。在处理器处理中断时，中断信息也被提供给</a:t>
            </a:r>
            <a:r>
              <a:rPr lang="en-US" altLang="zh-CN" dirty="0"/>
              <a:t>NEMU</a:t>
            </a:r>
            <a:r>
              <a:rPr lang="zh-CN" altLang="en-US" dirty="0"/>
              <a:t>。</a:t>
            </a:r>
            <a:r>
              <a:rPr lang="en-US" altLang="zh-CN" dirty="0"/>
              <a:t>NEMU</a:t>
            </a:r>
            <a:r>
              <a:rPr lang="zh-CN" altLang="en-US" dirty="0"/>
              <a:t>与处理器一同处理中断并比对结果。根据实际设计中的经验，在处理器出现错误时这一比对机制几乎能立即将其定位</a:t>
            </a:r>
            <a:r>
              <a:rPr lang="en-US" altLang="zh-CN" dirty="0"/>
              <a:t>\</a:t>
            </a:r>
            <a:r>
              <a:rPr lang="en-US" altLang="zh-CN" dirty="0" err="1"/>
              <a:t>citep</a:t>
            </a:r>
            <a:r>
              <a:rPr lang="en-US" altLang="zh-CN" dirty="0"/>
              <a:t>{</a:t>
            </a:r>
            <a:r>
              <a:rPr lang="en-US" altLang="zh-CN" dirty="0" err="1"/>
              <a:t>easydiff</a:t>
            </a:r>
            <a:r>
              <a:rPr lang="en-US" altLang="zh-CN" dirty="0"/>
              <a:t>}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11256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 err="1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NutShell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是由中国科学院大学五名本科生设计的顺序单发射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RISC-V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处理器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此处理器采用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Chisel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开发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基于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RV64IMAC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指令集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采用两位饱和计数器进行分支预测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支持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SV39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硬件分页机制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包含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L1, L2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两级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Cache.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目前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此处理器已经成功流片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Linux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内核能在测试芯片上正常启动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此处理器的开发基于一套逐指令比对的差分测试框架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能在处理器错误现场快速定位错误来源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差分测试框架和模拟器的实现与处理器同步演进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目前已经支持定位处理器引导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Debian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等复杂操作系统时的错误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b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本报告将从参与这一项目的本科生的角度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介绍这一芯片的开发过程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分享芯片开发中的经验与教训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这些经验与教训包括使用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Chisel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进行硬件敏捷开发的经验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基于差分测试框架的调试技巧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实现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RISC-V</a:t>
            </a:r>
            <a:r>
              <a:rPr lang="zh-CN" altLang="en-US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架构时遇到的一些问题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 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105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015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2201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060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18407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0998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8241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854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505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当初没有考虑性能因素，与实际不一致，</a:t>
            </a:r>
            <a:r>
              <a:rPr lang="en-US" altLang="zh-CN" dirty="0"/>
              <a:t>Cache</a:t>
            </a:r>
            <a:r>
              <a:rPr lang="zh-CN" altLang="en-US" dirty="0"/>
              <a:t>、性能等等</a:t>
            </a:r>
          </a:p>
        </p:txBody>
      </p:sp>
    </p:spTree>
    <p:extLst>
      <p:ext uri="{BB962C8B-B14F-4D97-AF65-F5344CB8AC3E}">
        <p14:creationId xmlns:p14="http://schemas.microsoft.com/office/powerpoint/2010/main" val="1742406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851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16127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用户态写用户态的</a:t>
            </a:r>
            <a:r>
              <a:rPr kumimoji="1" lang="en-US" altLang="zh-CN" dirty="0"/>
              <a:t>Handler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9571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这里的增加不仅仅指我定义了这些寄存器就完了，还需要设计指令读写这些寄存器</a:t>
            </a:r>
            <a:endParaRPr kumimoji="1" lang="en-US" altLang="zh-CN" dirty="0"/>
          </a:p>
          <a:p>
            <a:r>
              <a:rPr kumimoji="1" lang="zh-CN" altLang="en-US" dirty="0"/>
              <a:t>对于操作系统来说，可能要增加新的系统调用来实现这一的机制（权限管理？？）</a:t>
            </a:r>
          </a:p>
        </p:txBody>
      </p:sp>
    </p:spTree>
    <p:extLst>
      <p:ext uri="{BB962C8B-B14F-4D97-AF65-F5344CB8AC3E}">
        <p14:creationId xmlns:p14="http://schemas.microsoft.com/office/powerpoint/2010/main" val="3978060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用户态写用户态的</a:t>
            </a:r>
            <a:r>
              <a:rPr kumimoji="1" lang="en-US" altLang="zh-CN" dirty="0"/>
              <a:t>Handler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4216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111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262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18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8693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610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NutShell</a:t>
            </a:r>
            <a:r>
              <a:rPr lang="zh-CN" altLang="en-US" dirty="0"/>
              <a:t>开发期间并没有面向</a:t>
            </a:r>
            <a:r>
              <a:rPr lang="en-US" altLang="zh-CN" dirty="0"/>
              <a:t>IPC</a:t>
            </a:r>
            <a:r>
              <a:rPr lang="zh-CN" altLang="en-US" dirty="0"/>
              <a:t>进行充分优化</a:t>
            </a:r>
            <a:r>
              <a:rPr lang="en-US" altLang="zh-CN" dirty="0"/>
              <a:t>, </a:t>
            </a:r>
            <a:r>
              <a:rPr lang="zh-CN" altLang="en-US" dirty="0"/>
              <a:t>见总结部分</a:t>
            </a:r>
            <a:endParaRPr lang="en-US" altLang="zh-CN" dirty="0"/>
          </a:p>
          <a:p>
            <a:r>
              <a:rPr lang="en-US" altLang="zh-CN" sz="1050" dirty="0"/>
              <a:t>(</a:t>
            </a:r>
            <a:r>
              <a:rPr lang="zh-CN" altLang="en-US" sz="1050" dirty="0"/>
              <a:t>负责主流水线的某位同学一心想搞多发射</a:t>
            </a:r>
            <a:r>
              <a:rPr lang="en-US" altLang="zh-CN" sz="1050" dirty="0"/>
              <a:t>, </a:t>
            </a:r>
            <a:r>
              <a:rPr lang="zh-CN" altLang="en-US" sz="1050" dirty="0"/>
              <a:t>不想在顺序单发上做过多纠缠</a:t>
            </a:r>
            <a:r>
              <a:rPr lang="en-US" altLang="zh-CN" sz="1050" dirty="0"/>
              <a:t>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64505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7min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334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977874" y="1087580"/>
            <a:ext cx="13384516" cy="3034453"/>
          </a:xfrm>
        </p:spPr>
        <p:txBody>
          <a:bodyPr/>
          <a:lstStyle>
            <a:lvl1pPr algn="ctr">
              <a:defRPr sz="626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745543" y="4262332"/>
            <a:ext cx="11849179" cy="3359573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455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5ADEC62A-3F38-4155-A745-B56F56B1637D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2ACB9267-387A-4112-97AC-F67EDF45549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2571691" y="173850"/>
            <a:ext cx="3901559" cy="85456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67014" y="173850"/>
            <a:ext cx="11415673" cy="85456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4679014" y="63219"/>
            <a:ext cx="2661249" cy="245872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</a:ln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en-US" altLang="en-US" sz="512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7013" y="1702048"/>
            <a:ext cx="15606237" cy="7017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/>
            </a:lvl1pPr>
          </a:lstStyle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762" y="6267593"/>
            <a:ext cx="14739224" cy="1937173"/>
          </a:xfrm>
        </p:spPr>
        <p:txBody>
          <a:bodyPr anchor="t"/>
          <a:lstStyle>
            <a:lvl1pPr algn="l">
              <a:defRPr sz="569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9762" y="4133994"/>
            <a:ext cx="14739224" cy="2133599"/>
          </a:xfrm>
        </p:spPr>
        <p:txBody>
          <a:bodyPr anchor="b"/>
          <a:lstStyle>
            <a:lvl1pPr marL="0" indent="0">
              <a:buNone/>
              <a:defRPr sz="2845"/>
            </a:lvl1pPr>
            <a:lvl2pPr marL="650240" indent="0">
              <a:buNone/>
              <a:defRPr sz="2560"/>
            </a:lvl2pPr>
            <a:lvl3pPr marL="1300480" indent="0">
              <a:buNone/>
              <a:defRPr sz="2275"/>
            </a:lvl3pPr>
            <a:lvl4pPr marL="1950720" indent="0">
              <a:buNone/>
              <a:defRPr sz="1990"/>
            </a:lvl4pPr>
            <a:lvl5pPr marL="2600960" indent="0">
              <a:buNone/>
              <a:defRPr sz="1990"/>
            </a:lvl5pPr>
            <a:lvl6pPr marL="3251200" indent="0">
              <a:buNone/>
              <a:defRPr sz="1990"/>
            </a:lvl6pPr>
            <a:lvl7pPr marL="3901440" indent="0">
              <a:buNone/>
              <a:defRPr sz="1990"/>
            </a:lvl7pPr>
            <a:lvl8pPr marL="4551680" indent="0">
              <a:buNone/>
              <a:defRPr sz="1990"/>
            </a:lvl8pPr>
            <a:lvl9pPr marL="5201920" indent="0">
              <a:buNone/>
              <a:defRPr sz="199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F932BA7D-04FF-4942-A810-FC5CBECC4024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6701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814634" y="1702048"/>
            <a:ext cx="7658617" cy="7017490"/>
          </a:xfrm>
        </p:spPr>
        <p:txBody>
          <a:bodyPr/>
          <a:lstStyle>
            <a:lvl1pPr>
              <a:defRPr sz="3980"/>
            </a:lvl1pPr>
            <a:lvl2pPr>
              <a:defRPr sz="3415"/>
            </a:lvl2pPr>
            <a:lvl3pPr>
              <a:defRPr sz="2845"/>
            </a:lvl3pPr>
            <a:lvl4pPr>
              <a:defRPr sz="2560"/>
            </a:lvl4pPr>
            <a:lvl5pPr>
              <a:defRPr sz="2560"/>
            </a:lvl5pPr>
            <a:lvl6pPr>
              <a:defRPr sz="2560"/>
            </a:lvl6pPr>
            <a:lvl7pPr>
              <a:defRPr sz="2560"/>
            </a:lvl7pPr>
            <a:lvl8pPr>
              <a:defRPr sz="2560"/>
            </a:lvl8pPr>
            <a:lvl9pPr>
              <a:defRPr sz="256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13852506-876A-409F-A79D-30F6F54DC313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3" y="390596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67014" y="2183272"/>
            <a:ext cx="766162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67014" y="3093155"/>
            <a:ext cx="766162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808614" y="2183272"/>
            <a:ext cx="7664637" cy="909884"/>
          </a:xfrm>
        </p:spPr>
        <p:txBody>
          <a:bodyPr anchor="b"/>
          <a:lstStyle>
            <a:lvl1pPr marL="0" indent="0">
              <a:buNone/>
              <a:defRPr sz="3415" b="1"/>
            </a:lvl1pPr>
            <a:lvl2pPr marL="650240" indent="0">
              <a:buNone/>
              <a:defRPr sz="2845" b="1"/>
            </a:lvl2pPr>
            <a:lvl3pPr marL="1300480" indent="0">
              <a:buNone/>
              <a:defRPr sz="2560" b="1"/>
            </a:lvl3pPr>
            <a:lvl4pPr marL="1950720" indent="0">
              <a:buNone/>
              <a:defRPr sz="2275" b="1"/>
            </a:lvl4pPr>
            <a:lvl5pPr marL="2600960" indent="0">
              <a:buNone/>
              <a:defRPr sz="2275" b="1"/>
            </a:lvl5pPr>
            <a:lvl6pPr marL="3251200" indent="0">
              <a:buNone/>
              <a:defRPr sz="2275" b="1"/>
            </a:lvl6pPr>
            <a:lvl7pPr marL="3901440" indent="0">
              <a:buNone/>
              <a:defRPr sz="2275" b="1"/>
            </a:lvl7pPr>
            <a:lvl8pPr marL="4551680" indent="0">
              <a:buNone/>
              <a:defRPr sz="2275" b="1"/>
            </a:lvl8pPr>
            <a:lvl9pPr marL="5201920" indent="0">
              <a:buNone/>
              <a:defRPr sz="22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808614" y="3093155"/>
            <a:ext cx="7664637" cy="5619610"/>
          </a:xfrm>
        </p:spPr>
        <p:txBody>
          <a:bodyPr/>
          <a:lstStyle>
            <a:lvl1pPr>
              <a:defRPr sz="3415"/>
            </a:lvl1pPr>
            <a:lvl2pPr>
              <a:defRPr sz="2845"/>
            </a:lvl2pPr>
            <a:lvl3pPr>
              <a:defRPr sz="2560"/>
            </a:lvl3pPr>
            <a:lvl4pPr>
              <a:defRPr sz="2275"/>
            </a:lvl4pPr>
            <a:lvl5pPr>
              <a:defRPr sz="2275"/>
            </a:lvl5pPr>
            <a:lvl6pPr>
              <a:defRPr sz="2275"/>
            </a:lvl6pPr>
            <a:lvl7pPr>
              <a:defRPr sz="2275"/>
            </a:lvl7pPr>
            <a:lvl8pPr>
              <a:defRPr sz="2275"/>
            </a:lvl8pPr>
            <a:lvl9pPr>
              <a:defRPr sz="22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71600903-5AB1-447A-87DA-3F3AA798C0D5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45D2C6F-4764-4B04-BDBB-02C8976C3157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8206528A-63C7-475D-97A1-E5A4647F5740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014" y="388339"/>
            <a:ext cx="5704828" cy="1652693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9562" y="388340"/>
            <a:ext cx="9693688" cy="8324427"/>
          </a:xfrm>
        </p:spPr>
        <p:txBody>
          <a:bodyPr/>
          <a:lstStyle>
            <a:lvl1pPr>
              <a:defRPr sz="4550"/>
            </a:lvl1pPr>
            <a:lvl2pPr>
              <a:defRPr sz="3980"/>
            </a:lvl2pPr>
            <a:lvl3pPr>
              <a:defRPr sz="3415"/>
            </a:lvl3pPr>
            <a:lvl4pPr>
              <a:defRPr sz="2845"/>
            </a:lvl4pPr>
            <a:lvl5pPr>
              <a:defRPr sz="2845"/>
            </a:lvl5pPr>
            <a:lvl6pPr>
              <a:defRPr sz="2845"/>
            </a:lvl6pPr>
            <a:lvl7pPr>
              <a:defRPr sz="2845"/>
            </a:lvl7pPr>
            <a:lvl8pPr>
              <a:defRPr sz="2845"/>
            </a:lvl8pPr>
            <a:lvl9pPr>
              <a:defRPr sz="284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67014" y="2041032"/>
            <a:ext cx="5704828" cy="6671734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B9F1F084-F0F5-44D5-AC5C-1F0AB9CE1979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98813" y="6827521"/>
            <a:ext cx="10404158" cy="806027"/>
          </a:xfrm>
        </p:spPr>
        <p:txBody>
          <a:bodyPr/>
          <a:lstStyle>
            <a:lvl1pPr algn="l">
              <a:defRPr sz="284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398813" y="871502"/>
            <a:ext cx="10404158" cy="5852160"/>
          </a:xfrm>
        </p:spPr>
        <p:txBody>
          <a:bodyPr/>
          <a:lstStyle>
            <a:lvl1pPr marL="0" indent="0">
              <a:buNone/>
              <a:defRPr sz="4550"/>
            </a:lvl1pPr>
            <a:lvl2pPr marL="650240" indent="0">
              <a:buNone/>
              <a:defRPr sz="3980"/>
            </a:lvl2pPr>
            <a:lvl3pPr marL="1300480" indent="0">
              <a:buNone/>
              <a:defRPr sz="3415"/>
            </a:lvl3pPr>
            <a:lvl4pPr marL="1950720" indent="0">
              <a:buNone/>
              <a:defRPr sz="2845"/>
            </a:lvl4pPr>
            <a:lvl5pPr marL="2600960" indent="0">
              <a:buNone/>
              <a:defRPr sz="2845"/>
            </a:lvl5pPr>
            <a:lvl6pPr marL="3251200" indent="0">
              <a:buNone/>
              <a:defRPr sz="2845"/>
            </a:lvl6pPr>
            <a:lvl7pPr marL="3901440" indent="0">
              <a:buNone/>
              <a:defRPr sz="2845"/>
            </a:lvl7pPr>
            <a:lvl8pPr marL="4551680" indent="0">
              <a:buNone/>
              <a:defRPr sz="2845"/>
            </a:lvl8pPr>
            <a:lvl9pPr marL="5201920" indent="0">
              <a:buNone/>
              <a:defRPr sz="284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398813" y="7633548"/>
            <a:ext cx="10404158" cy="1144693"/>
          </a:xfrm>
        </p:spPr>
        <p:txBody>
          <a:bodyPr/>
          <a:lstStyle>
            <a:lvl1pPr marL="0" indent="0">
              <a:buNone/>
              <a:defRPr sz="1990"/>
            </a:lvl1pPr>
            <a:lvl2pPr marL="650240" indent="0">
              <a:buNone/>
              <a:defRPr sz="1705"/>
            </a:lvl2pPr>
            <a:lvl3pPr marL="1300480" indent="0">
              <a:buNone/>
              <a:defRPr sz="1420"/>
            </a:lvl3pPr>
            <a:lvl4pPr marL="1950720" indent="0">
              <a:buNone/>
              <a:defRPr sz="1280"/>
            </a:lvl4pPr>
            <a:lvl5pPr marL="2600960" indent="0">
              <a:buNone/>
              <a:defRPr sz="1280"/>
            </a:lvl5pPr>
            <a:lvl6pPr marL="3251200" indent="0">
              <a:buNone/>
              <a:defRPr sz="1280"/>
            </a:lvl6pPr>
            <a:lvl7pPr marL="3901440" indent="0">
              <a:buNone/>
              <a:defRPr sz="1280"/>
            </a:lvl7pPr>
            <a:lvl8pPr marL="4551680" indent="0">
              <a:buNone/>
              <a:defRPr sz="1280"/>
            </a:lvl8pPr>
            <a:lvl9pPr marL="5201920" indent="0">
              <a:buNone/>
              <a:defRPr sz="12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867014" y="8886613"/>
            <a:ext cx="4046061" cy="65024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2427190" y="8886613"/>
            <a:ext cx="4046061" cy="65024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/>
            </a:lvl1pPr>
          </a:lstStyle>
          <a:p>
            <a:pPr>
              <a:defRPr/>
            </a:pPr>
            <a:fld id="{AC37624C-9B68-4D9F-B535-219501949196}" type="slidenum">
              <a:rPr lang="zh-CN" altLang="en-US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67013" y="173850"/>
            <a:ext cx="15585164" cy="132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7013" y="1702365"/>
            <a:ext cx="15606237" cy="727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4591" y="9076267"/>
            <a:ext cx="5491084" cy="6502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20" b="0"/>
            </a:lvl1pPr>
          </a:lstStyle>
          <a:p>
            <a:pPr>
              <a:defRPr/>
            </a:pPr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65024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130048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95072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2600960" algn="l" rtl="0" fontAlgn="base">
        <a:spcBef>
          <a:spcPct val="0"/>
        </a:spcBef>
        <a:spcAft>
          <a:spcPct val="0"/>
        </a:spcAft>
        <a:defRPr sz="5545" b="1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487680" indent="-48768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SzPct val="70000"/>
        <a:buFont typeface="Wingdings" panose="05000000000000000000" pitchFamily="2" charset="2"/>
        <a:buChar char="l"/>
        <a:defRPr sz="426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984250" indent="-49466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37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2pPr>
      <a:lvl3pPr marL="1404620" indent="-41783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327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3pPr>
      <a:lvl4pPr marL="1821815" indent="-41529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4pPr>
      <a:lvl5pPr marL="2273300" indent="-44958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</a:defRPr>
      </a:lvl5pPr>
      <a:lvl6pPr marL="292354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6pPr>
      <a:lvl7pPr marL="357378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7pPr>
      <a:lvl8pPr marL="422402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8pPr>
      <a:lvl9pPr marL="4874260" indent="-44958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845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0" algn="l" defTabSz="130048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hyperlink" Target="https://crvf2019.github.io/pdf/14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xilinx.eetrend.com/d6-xilinx/article/2018-11/13898.html" TargetMode="Externa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vf2019.github.io/pdf/14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hub.com/OSCPU/NutShe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JU-Project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NA-system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5945" y="1233568"/>
            <a:ext cx="9368371" cy="6127750"/>
          </a:xfrm>
        </p:spPr>
        <p:txBody>
          <a:bodyPr/>
          <a:lstStyle/>
          <a:p>
            <a:r>
              <a:rPr lang="zh-CN" altLang="en-US" dirty="0"/>
              <a:t>用户态中断在果壳处理器（</a:t>
            </a:r>
            <a:r>
              <a:rPr lang="en-US" altLang="zh-CN" dirty="0"/>
              <a:t>NutShell</a:t>
            </a:r>
            <a:r>
              <a:rPr lang="zh-CN" altLang="en-US" dirty="0"/>
              <a:t>）上的实践</a:t>
            </a:r>
            <a:br>
              <a:rPr lang="en-US" altLang="zh-CN" dirty="0"/>
            </a:br>
            <a:br>
              <a:rPr lang="en-US" altLang="en-US" sz="4400" dirty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中国科学院计算技术研究所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中国科学院大学</a:t>
            </a:r>
            <a:br>
              <a:rPr lang="en-US" altLang="en-US" sz="2800" dirty="0">
                <a:solidFill>
                  <a:schemeClr val="tx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王凯帆</a:t>
            </a:r>
            <a:br>
              <a:rPr lang="en-US" altLang="zh-CN" sz="2800" dirty="0">
                <a:solidFill>
                  <a:schemeClr val="tx1"/>
                </a:solidFill>
              </a:rPr>
            </a:br>
            <a:r>
              <a:rPr lang="en-US" altLang="zh-CN" sz="2800" dirty="0">
                <a:solidFill>
                  <a:schemeClr val="tx1"/>
                </a:solidFill>
              </a:rPr>
              <a:t>2020.12.26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417134-BDA8-41CA-BBFC-AD5F436511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尝试芯片设计验证的前沿技术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9" y="2851510"/>
            <a:ext cx="8026628" cy="4013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4812" y="1953614"/>
            <a:ext cx="64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进行敏捷开发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17391" y="7221650"/>
            <a:ext cx="7220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首个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Chisel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设计的支持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Linux+Debian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00877" y="1612418"/>
            <a:ext cx="6414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借鉴软件工程领域的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差分测试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技术进行处理器的仿真验证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098745" y="8261268"/>
            <a:ext cx="824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Yu,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EasyDiff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An Effective and Efficient Framework for Processor Verification, CRVF 2019,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https://crvf2019.github.io/pdf/14.pdf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2018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年龙芯杯南京大学二队决赛答辩 报告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http://www.nscscc.org/a/wangjie/NSCSCC2018/2018/1010/46.html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9" b="25482"/>
          <a:stretch/>
        </p:blipFill>
        <p:spPr>
          <a:xfrm>
            <a:off x="9946691" y="2927939"/>
            <a:ext cx="6594829" cy="4994132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5EB084C1-EB71-4383-A86C-D90C59956BC6}"/>
              </a:ext>
            </a:extLst>
          </p:cNvPr>
          <p:cNvSpPr txBox="1"/>
          <p:nvPr/>
        </p:nvSpPr>
        <p:spPr>
          <a:xfrm>
            <a:off x="9996004" y="2990540"/>
            <a:ext cx="6490473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与模拟器进行指令级别在线差分测试 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[2]</a:t>
            </a:r>
          </a:p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捕捉了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的处理器功能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成功启动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+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endParaRPr lang="en-US" altLang="zh-CN" sz="24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成功启动</a:t>
            </a:r>
            <a:r>
              <a:rPr lang="en-US" altLang="zh-CN" sz="2400" b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GCC/QEMU</a:t>
            </a:r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5EB084C1-EB71-4383-A86C-D90C59956BC6}"/>
              </a:ext>
            </a:extLst>
          </p:cNvPr>
          <p:cNvSpPr txBox="1"/>
          <p:nvPr/>
        </p:nvSpPr>
        <p:spPr>
          <a:xfrm>
            <a:off x="10002352" y="5838493"/>
            <a:ext cx="6490473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117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条指令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仍可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瞬间捕捉</a:t>
            </a:r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出错现场</a:t>
            </a: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无需通过波形回溯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5EB084C1-EB71-4383-A86C-D90C59956BC6}"/>
              </a:ext>
            </a:extLst>
          </p:cNvPr>
          <p:cNvSpPr txBox="1"/>
          <p:nvPr/>
        </p:nvSpPr>
        <p:spPr>
          <a:xfrm>
            <a:off x="9840106" y="6766137"/>
            <a:ext cx="677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r>
              <a:rPr lang="en-US" altLang="zh-CN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24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过程中的复杂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</a:p>
          <a:p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皆通过</a:t>
            </a:r>
            <a:r>
              <a:rPr lang="zh-CN" altLang="en-US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一次定位成功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en-US" altLang="zh-CN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66FF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RVC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与缺页异常交互的某极端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44A1D6C-002A-4AE0-A993-1479710A17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11</a:t>
            </a:fld>
            <a:endParaRPr lang="en-US" altLang="zh-CN"/>
          </a:p>
        </p:txBody>
      </p:sp>
      <p:sp>
        <p:nvSpPr>
          <p:cNvPr id="6" name="标题 6">
            <a:extLst>
              <a:ext uri="{FF2B5EF4-FFF2-40B4-BE49-F238E27FC236}">
                <a16:creationId xmlns:a16="http://schemas.microsoft.com/office/drawing/2014/main" id="{06304E25-1E4A-46B7-A8ED-B155017E80A8}"/>
              </a:ext>
            </a:extLst>
          </p:cNvPr>
          <p:cNvSpPr txBox="1">
            <a:spLocks/>
          </p:cNvSpPr>
          <p:nvPr/>
        </p:nvSpPr>
        <p:spPr bwMode="auto">
          <a:xfrm>
            <a:off x="876820" y="4044811"/>
            <a:ext cx="15586621" cy="132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65024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30048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195072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60096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defTabSz="914400"/>
            <a:r>
              <a:rPr lang="zh-CN" altLang="en-US" dirty="0"/>
              <a:t>使用</a:t>
            </a:r>
            <a:r>
              <a:rPr lang="en-US" altLang="zh-CN" dirty="0"/>
              <a:t>Chisel</a:t>
            </a:r>
            <a:r>
              <a:rPr lang="zh-CN" altLang="en-US" dirty="0"/>
              <a:t>进行硬件开发</a:t>
            </a:r>
          </a:p>
        </p:txBody>
      </p:sp>
    </p:spTree>
    <p:extLst>
      <p:ext uri="{BB962C8B-B14F-4D97-AF65-F5344CB8AC3E}">
        <p14:creationId xmlns:p14="http://schemas.microsoft.com/office/powerpoint/2010/main" val="641852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6A111-EE8F-4581-AEB4-8BEC627BA9DC}"/>
              </a:ext>
            </a:extLst>
          </p:cNvPr>
          <p:cNvSpPr txBox="1">
            <a:spLocks/>
          </p:cNvSpPr>
          <p:nvPr/>
        </p:nvSpPr>
        <p:spPr bwMode="auto">
          <a:xfrm>
            <a:off x="309707" y="2454282"/>
            <a:ext cx="8545759" cy="5819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en-US" altLang="zh-CN" sz="4000" dirty="0"/>
              <a:t>Chisel</a:t>
            </a:r>
            <a:r>
              <a:rPr lang="zh-CN" altLang="en-US" sz="4000" dirty="0"/>
              <a:t>是硬件描述语言</a:t>
            </a:r>
            <a:endParaRPr lang="en-US" altLang="zh-CN" sz="4000" dirty="0"/>
          </a:p>
          <a:p>
            <a:pPr lvl="1" defTabSz="914400"/>
            <a:endParaRPr lang="en-US" altLang="zh-CN" sz="4000" dirty="0"/>
          </a:p>
          <a:p>
            <a:pPr lvl="1" defTabSz="914400"/>
            <a:r>
              <a:rPr lang="zh-CN" altLang="en-US" sz="4000" dirty="0"/>
              <a:t>可以通过</a:t>
            </a:r>
            <a:r>
              <a:rPr lang="en-US" altLang="zh-CN" sz="4000" dirty="0"/>
              <a:t>Scala</a:t>
            </a:r>
            <a:r>
              <a:rPr lang="zh-CN" altLang="en-US" sz="4000" dirty="0"/>
              <a:t>中的函数式编程、面向对象特性等来</a:t>
            </a:r>
            <a:r>
              <a:rPr lang="zh-CN" altLang="en-US" sz="4000" b="1" dirty="0">
                <a:solidFill>
                  <a:srgbClr val="00B050"/>
                </a:solidFill>
              </a:rPr>
              <a:t>方便地描述电路</a:t>
            </a:r>
            <a:endParaRPr lang="en-US" altLang="zh-CN" sz="4000" b="1" dirty="0">
              <a:solidFill>
                <a:srgbClr val="00B050"/>
              </a:solidFill>
            </a:endParaRPr>
          </a:p>
          <a:p>
            <a:pPr lvl="1" defTabSz="914400"/>
            <a:r>
              <a:rPr lang="zh-CN" altLang="en-US" sz="4000" dirty="0"/>
              <a:t>仍能做到对电路的</a:t>
            </a:r>
            <a:r>
              <a:rPr lang="zh-CN" altLang="en-US" sz="4000" b="1" dirty="0">
                <a:solidFill>
                  <a:srgbClr val="00B050"/>
                </a:solidFill>
              </a:rPr>
              <a:t>精确控制</a:t>
            </a:r>
            <a:endParaRPr lang="en-US" altLang="zh-CN" sz="4000" b="1" dirty="0">
              <a:solidFill>
                <a:srgbClr val="00B050"/>
              </a:solidFill>
            </a:endParaRPr>
          </a:p>
          <a:p>
            <a:pPr lvl="2" defTabSz="914400"/>
            <a:r>
              <a:rPr lang="en-US" altLang="zh-CN" sz="3570" dirty="0"/>
              <a:t>HLS</a:t>
            </a:r>
            <a:r>
              <a:rPr lang="zh-CN" altLang="en-US" sz="3570" dirty="0"/>
              <a:t>描述算法</a:t>
            </a:r>
            <a:r>
              <a:rPr lang="en-US" altLang="zh-CN" sz="3570" dirty="0"/>
              <a:t>, </a:t>
            </a:r>
            <a:r>
              <a:rPr lang="zh-CN" altLang="en-US" sz="3570" b="1" dirty="0">
                <a:solidFill>
                  <a:srgbClr val="FF0000"/>
                </a:solidFill>
              </a:rPr>
              <a:t>失去了</a:t>
            </a:r>
            <a:r>
              <a:rPr lang="zh-CN" altLang="en-US" sz="3570" dirty="0"/>
              <a:t>对电路的精确控制</a:t>
            </a:r>
            <a:endParaRPr lang="en-US" altLang="zh-CN" sz="3570" dirty="0"/>
          </a:p>
          <a:p>
            <a:pPr lvl="2" defTabSz="914400"/>
            <a:endParaRPr lang="en-US" altLang="zh-CN" sz="357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12</a:t>
            </a:fld>
            <a:endParaRPr lang="en-US" altLang="zh-CN"/>
          </a:p>
        </p:txBody>
      </p:sp>
      <p:sp>
        <p:nvSpPr>
          <p:cNvPr id="11" name="标题 6">
            <a:extLst>
              <a:ext uri="{FF2B5EF4-FFF2-40B4-BE49-F238E27FC236}">
                <a16:creationId xmlns:a16="http://schemas.microsoft.com/office/drawing/2014/main" id="{955D4A4A-6827-4650-BD65-F74B0834E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en-US" altLang="zh-CN" dirty="0"/>
              <a:t>Chisel </a:t>
            </a:r>
            <a:r>
              <a:rPr lang="zh-CN" altLang="en-US" dirty="0"/>
              <a:t>不是</a:t>
            </a:r>
            <a:r>
              <a:rPr lang="en-US" altLang="zh-CN" dirty="0"/>
              <a:t> HLS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61E920-64EB-490D-AB21-88DCB5D4A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5"/>
          <a:stretch/>
        </p:blipFill>
        <p:spPr>
          <a:xfrm>
            <a:off x="8781848" y="2312510"/>
            <a:ext cx="8087401" cy="1231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63832B-2F1F-4750-8216-1FD4D5FFD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131" y="4243870"/>
            <a:ext cx="8199119" cy="3751539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FED91A2-95E5-4BFB-9CF5-B25BACA2C9FC}"/>
              </a:ext>
            </a:extLst>
          </p:cNvPr>
          <p:cNvSpPr/>
          <p:nvPr/>
        </p:nvSpPr>
        <p:spPr bwMode="auto">
          <a:xfrm flipH="1" flipV="1">
            <a:off x="10290608" y="4306056"/>
            <a:ext cx="1788792" cy="290670"/>
          </a:xfrm>
          <a:prstGeom prst="rect">
            <a:avLst/>
          </a:prstGeom>
          <a:noFill/>
          <a:ln w="5715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2FA349-CF79-4C95-A60D-83BEA0E882FB}"/>
              </a:ext>
            </a:extLst>
          </p:cNvPr>
          <p:cNvSpPr/>
          <p:nvPr/>
        </p:nvSpPr>
        <p:spPr bwMode="auto">
          <a:xfrm flipH="1" flipV="1">
            <a:off x="11494568" y="2730547"/>
            <a:ext cx="1066800" cy="382355"/>
          </a:xfrm>
          <a:prstGeom prst="rect">
            <a:avLst/>
          </a:prstGeom>
          <a:noFill/>
          <a:ln w="57150">
            <a:solidFill>
              <a:srgbClr val="FF66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9EDBFE2-84FB-4536-8081-D42A14B74A3D}"/>
              </a:ext>
            </a:extLst>
          </p:cNvPr>
          <p:cNvSpPr/>
          <p:nvPr/>
        </p:nvSpPr>
        <p:spPr bwMode="auto">
          <a:xfrm flipH="1" flipV="1">
            <a:off x="13115107" y="2730545"/>
            <a:ext cx="1267441" cy="3823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87024FE-AF07-4BF3-A8B9-EBA189FE1413}"/>
              </a:ext>
            </a:extLst>
          </p:cNvPr>
          <p:cNvSpPr/>
          <p:nvPr/>
        </p:nvSpPr>
        <p:spPr bwMode="auto">
          <a:xfrm flipH="1" flipV="1">
            <a:off x="12320719" y="4243866"/>
            <a:ext cx="1267441" cy="382355"/>
          </a:xfrm>
          <a:prstGeom prst="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A9CCDD-8F7A-422A-8559-C1C2F19D16C6}"/>
              </a:ext>
            </a:extLst>
          </p:cNvPr>
          <p:cNvSpPr/>
          <p:nvPr/>
        </p:nvSpPr>
        <p:spPr bwMode="auto">
          <a:xfrm flipH="1" flipV="1">
            <a:off x="10443008" y="4580377"/>
            <a:ext cx="1877708" cy="290669"/>
          </a:xfrm>
          <a:prstGeom prst="rect">
            <a:avLst/>
          </a:prstGeom>
          <a:noFill/>
          <a:ln w="571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604C45-95B3-4E06-84F5-18F3A39E265D}"/>
              </a:ext>
            </a:extLst>
          </p:cNvPr>
          <p:cNvSpPr/>
          <p:nvPr/>
        </p:nvSpPr>
        <p:spPr bwMode="auto">
          <a:xfrm flipH="1" flipV="1">
            <a:off x="9841026" y="2730542"/>
            <a:ext cx="1188721" cy="382353"/>
          </a:xfrm>
          <a:prstGeom prst="rect">
            <a:avLst/>
          </a:prstGeom>
          <a:noFill/>
          <a:ln w="571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BDE13C-361B-44C7-A7C9-3F33A8097258}"/>
              </a:ext>
            </a:extLst>
          </p:cNvPr>
          <p:cNvSpPr/>
          <p:nvPr/>
        </p:nvSpPr>
        <p:spPr bwMode="auto">
          <a:xfrm flipH="1" flipV="1">
            <a:off x="15007388" y="2677202"/>
            <a:ext cx="1790699" cy="382352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4993070-A37C-4706-AB77-C846C8B9854F}"/>
              </a:ext>
            </a:extLst>
          </p:cNvPr>
          <p:cNvSpPr/>
          <p:nvPr/>
        </p:nvSpPr>
        <p:spPr bwMode="auto">
          <a:xfrm flipH="1" flipV="1">
            <a:off x="11342168" y="4825201"/>
            <a:ext cx="1478278" cy="290669"/>
          </a:xfrm>
          <a:prstGeom prst="rect">
            <a:avLst/>
          </a:prstGeom>
          <a:noFill/>
          <a:ln w="571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A2744DC-C336-43BA-AC41-AF7520889D01}"/>
              </a:ext>
            </a:extLst>
          </p:cNvPr>
          <p:cNvSpPr/>
          <p:nvPr/>
        </p:nvSpPr>
        <p:spPr bwMode="auto">
          <a:xfrm flipH="1" flipV="1">
            <a:off x="9518381" y="7602987"/>
            <a:ext cx="7187877" cy="382356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E874A08-867F-49A1-AB4D-6E409EC940EE}"/>
              </a:ext>
            </a:extLst>
          </p:cNvPr>
          <p:cNvSpPr/>
          <p:nvPr/>
        </p:nvSpPr>
        <p:spPr bwMode="auto">
          <a:xfrm flipH="1" flipV="1">
            <a:off x="9391448" y="2327285"/>
            <a:ext cx="1051559" cy="382356"/>
          </a:xfrm>
          <a:prstGeom prst="rect">
            <a:avLst/>
          </a:prstGeom>
          <a:noFill/>
          <a:ln w="5715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637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6A111-EE8F-4581-AEB4-8BEC627BA9DC}"/>
              </a:ext>
            </a:extLst>
          </p:cNvPr>
          <p:cNvSpPr txBox="1">
            <a:spLocks/>
          </p:cNvSpPr>
          <p:nvPr/>
        </p:nvSpPr>
        <p:spPr bwMode="auto">
          <a:xfrm>
            <a:off x="1229797" y="2014474"/>
            <a:ext cx="8691443" cy="39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4165" dirty="0">
                <a:latin typeface="Consolas" panose="020B0609020204030204" pitchFamily="49" charset="0"/>
              </a:rPr>
              <a:t>仅针对</a:t>
            </a:r>
            <a:r>
              <a:rPr lang="en-US" altLang="zh-CN" sz="4165" dirty="0">
                <a:latin typeface="Consolas" panose="020B0609020204030204" pitchFamily="49" charset="0"/>
              </a:rPr>
              <a:t>TLB</a:t>
            </a:r>
            <a:r>
              <a:rPr lang="zh-CN" altLang="en-US" sz="4165" dirty="0">
                <a:latin typeface="Consolas" panose="020B0609020204030204" pitchFamily="49" charset="0"/>
              </a:rPr>
              <a:t>部分和压缩指令译码部分做少量优化</a:t>
            </a:r>
            <a:endParaRPr lang="en-US" altLang="zh-CN" sz="4165" dirty="0">
              <a:latin typeface="Consolas" panose="020B0609020204030204" pitchFamily="49" charset="0"/>
            </a:endParaRPr>
          </a:p>
          <a:p>
            <a:pPr lvl="1"/>
            <a:r>
              <a:rPr lang="en-US" altLang="zh-CN" sz="4030" dirty="0">
                <a:latin typeface="Consolas" panose="020B0609020204030204" pitchFamily="49" charset="0"/>
              </a:rPr>
              <a:t>xc7z020-1-clg400    </a:t>
            </a:r>
            <a:r>
              <a:rPr lang="en-US" altLang="zh-CN" sz="4030" b="1" dirty="0">
                <a:solidFill>
                  <a:srgbClr val="C00000"/>
                </a:solidFill>
                <a:latin typeface="Consolas" panose="020B0609020204030204" pitchFamily="49" charset="0"/>
              </a:rPr>
              <a:t>60MHz</a:t>
            </a:r>
          </a:p>
          <a:p>
            <a:pPr lvl="1"/>
            <a:r>
              <a:rPr lang="en-US" altLang="zh-CN" sz="4030" dirty="0">
                <a:latin typeface="Consolas" panose="020B0609020204030204" pitchFamily="49" charset="0"/>
              </a:rPr>
              <a:t>xczu3cg-sfvc784-1-e </a:t>
            </a:r>
            <a:r>
              <a:rPr lang="en-US" altLang="zh-CN" sz="4030" b="1" dirty="0">
                <a:solidFill>
                  <a:srgbClr val="C00000"/>
                </a:solidFill>
                <a:latin typeface="Consolas" panose="020B0609020204030204" pitchFamily="49" charset="0"/>
              </a:rPr>
              <a:t>200MHz</a:t>
            </a:r>
          </a:p>
          <a:p>
            <a:pPr lvl="1"/>
            <a:r>
              <a:rPr lang="en-US" altLang="zh-CN" sz="4030" dirty="0">
                <a:latin typeface="Consolas" panose="020B0609020204030204" pitchFamily="49" charset="0"/>
              </a:rPr>
              <a:t>SMIC 110nm          </a:t>
            </a:r>
            <a:r>
              <a:rPr lang="en-US" altLang="zh-CN" sz="4030" b="1" dirty="0">
                <a:solidFill>
                  <a:srgbClr val="C00000"/>
                </a:solidFill>
                <a:latin typeface="Consolas" panose="020B0609020204030204" pitchFamily="49" charset="0"/>
              </a:rPr>
              <a:t>350MHz</a:t>
            </a:r>
          </a:p>
          <a:p>
            <a:pPr lvl="2"/>
            <a:endParaRPr lang="en-US" altLang="zh-CN" sz="3630" dirty="0"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13</a:t>
            </a:fld>
            <a:endParaRPr lang="en-US" altLang="zh-CN"/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2714C0BA-02D5-4D91-9DCD-D8AA90DB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Chisel</a:t>
            </a:r>
            <a:r>
              <a:rPr lang="zh-CN" altLang="en-US" dirty="0"/>
              <a:t>开发的处理器频率符合预期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5A9169-2C91-49B4-BBEC-5CF3F3D35E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67"/>
          <a:stretch/>
        </p:blipFill>
        <p:spPr>
          <a:xfrm>
            <a:off x="1392834" y="6270850"/>
            <a:ext cx="14554593" cy="223307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60440F9-5117-4FDF-8AC4-96A569C9D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240" y="2437373"/>
            <a:ext cx="5766118" cy="324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268D59F-F0CB-47EC-B9EC-1528B0A7C156}"/>
              </a:ext>
            </a:extLst>
          </p:cNvPr>
          <p:cNvSpPr txBox="1"/>
          <p:nvPr/>
        </p:nvSpPr>
        <p:spPr>
          <a:xfrm>
            <a:off x="4800046" y="9265132"/>
            <a:ext cx="746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* 图片来源</a:t>
            </a:r>
            <a:r>
              <a:rPr lang="en-US" altLang="zh-CN" sz="18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http://xilinx.eetrend.com/d6-xilinx/article/2018-11/13898.html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245808-8782-40D1-90F3-35A50356143E}"/>
              </a:ext>
            </a:extLst>
          </p:cNvPr>
          <p:cNvSpPr/>
          <p:nvPr/>
        </p:nvSpPr>
        <p:spPr bwMode="auto">
          <a:xfrm flipH="1" flipV="1">
            <a:off x="12801599" y="7316226"/>
            <a:ext cx="944880" cy="1187693"/>
          </a:xfrm>
          <a:prstGeom prst="rect">
            <a:avLst/>
          </a:prstGeom>
          <a:noFill/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44F864-5A78-4823-8D56-810999BA534A}"/>
              </a:ext>
            </a:extLst>
          </p:cNvPr>
          <p:cNvSpPr txBox="1"/>
          <p:nvPr/>
        </p:nvSpPr>
        <p:spPr>
          <a:xfrm>
            <a:off x="5696144" y="8404738"/>
            <a:ext cx="6358696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Vivado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Pynq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开发板生成的关键路径报告</a:t>
            </a:r>
            <a:endParaRPr lang="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0369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36A111-EE8F-4581-AEB4-8BEC627BA9DC}"/>
              </a:ext>
            </a:extLst>
          </p:cNvPr>
          <p:cNvSpPr txBox="1">
            <a:spLocks/>
          </p:cNvSpPr>
          <p:nvPr/>
        </p:nvSpPr>
        <p:spPr bwMode="auto">
          <a:xfrm>
            <a:off x="1221399" y="1757447"/>
            <a:ext cx="14749224" cy="171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对于名如</a:t>
            </a:r>
            <a:r>
              <a:rPr lang="en-US" altLang="zh-CN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_T_464</a:t>
            </a:r>
            <a:r>
              <a:rPr lang="zh-CN" altLang="en-US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的信号</a:t>
            </a:r>
            <a:r>
              <a:rPr lang="en-US" altLang="zh-CN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参照</a:t>
            </a:r>
            <a:r>
              <a:rPr lang="en-US" altLang="zh-CN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sz="32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代码中</a:t>
            </a:r>
            <a:r>
              <a:rPr lang="zh-CN" altLang="en-US" sz="3200" b="0" dirty="0">
                <a:effectLst/>
                <a:latin typeface="Consolas" panose="020B0609020204030204" pitchFamily="49" charset="0"/>
              </a:rPr>
              <a:t>的注释仍能追溯到其来源</a:t>
            </a:r>
            <a:endParaRPr lang="en-US" altLang="zh-CN" sz="3600" dirty="0"/>
          </a:p>
          <a:p>
            <a:pPr lvl="2" defTabSz="914400"/>
            <a:r>
              <a:rPr lang="zh-CN" altLang="en-US" sz="3225" dirty="0"/>
              <a:t>这种信号来源于开发过程中生成的匿名信号</a:t>
            </a:r>
            <a:r>
              <a:rPr lang="en-US" altLang="zh-CN" sz="3225" dirty="0"/>
              <a:t>(</a:t>
            </a:r>
            <a:r>
              <a:rPr lang="zh-CN" altLang="en-US" sz="3225" dirty="0"/>
              <a:t>如使用</a:t>
            </a:r>
            <a:r>
              <a:rPr lang="en-US" altLang="zh-CN" sz="3225" dirty="0"/>
              <a:t>map</a:t>
            </a:r>
            <a:r>
              <a:rPr lang="zh-CN" altLang="en-US" sz="3225" dirty="0"/>
              <a:t>生成的信号</a:t>
            </a:r>
            <a:r>
              <a:rPr lang="en-US" altLang="zh-CN" sz="3225" dirty="0"/>
              <a:t>)</a:t>
            </a:r>
          </a:p>
          <a:p>
            <a:pPr lvl="2" defTabSz="914400"/>
            <a:r>
              <a:rPr lang="zh-CN" altLang="en-US" sz="3225" dirty="0"/>
              <a:t>已有命名的信号名称会保持原样</a:t>
            </a:r>
            <a:endParaRPr lang="en-US" altLang="zh-CN" sz="3225" dirty="0"/>
          </a:p>
          <a:p>
            <a:pPr lvl="1"/>
            <a:endParaRPr lang="en-US" altLang="zh-CN" sz="32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14</a:t>
            </a:fld>
            <a:endParaRPr lang="en-US" altLang="zh-CN"/>
          </a:p>
        </p:txBody>
      </p:sp>
      <p:sp>
        <p:nvSpPr>
          <p:cNvPr id="12" name="标题 6">
            <a:extLst>
              <a:ext uri="{FF2B5EF4-FFF2-40B4-BE49-F238E27FC236}">
                <a16:creationId xmlns:a16="http://schemas.microsoft.com/office/drawing/2014/main" id="{2714C0BA-02D5-4D91-9DCD-D8AA90DBF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优化关键路径时可追溯到</a:t>
            </a:r>
            <a:r>
              <a:rPr lang="en-US" altLang="zh-CN" dirty="0"/>
              <a:t>Chisel</a:t>
            </a:r>
            <a:r>
              <a:rPr lang="zh-CN" altLang="en-US" dirty="0"/>
              <a:t>源码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D5AC79-2222-4F5E-BAAD-40F957B3A7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" t="47508" b="34120"/>
          <a:stretch/>
        </p:blipFill>
        <p:spPr>
          <a:xfrm>
            <a:off x="2514601" y="3584031"/>
            <a:ext cx="11751952" cy="1626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A329674-F633-4838-9FA7-B723F45E80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21256" b="22717"/>
          <a:stretch/>
        </p:blipFill>
        <p:spPr>
          <a:xfrm>
            <a:off x="3596392" y="5326156"/>
            <a:ext cx="9034358" cy="156627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6A76906-6060-41D4-A14E-EBCF8AC53A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5"/>
          <a:stretch/>
        </p:blipFill>
        <p:spPr>
          <a:xfrm>
            <a:off x="3596392" y="7096743"/>
            <a:ext cx="9034358" cy="1992408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ACEF43-EF37-4696-9A7F-E1C68EBFDBCF}"/>
              </a:ext>
            </a:extLst>
          </p:cNvPr>
          <p:cNvCxnSpPr>
            <a:cxnSpLocks/>
          </p:cNvCxnSpPr>
          <p:nvPr/>
        </p:nvCxnSpPr>
        <p:spPr bwMode="auto">
          <a:xfrm flipH="1">
            <a:off x="5719160" y="4543425"/>
            <a:ext cx="5753703" cy="193868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9A1F07E-6ED4-4CA9-AF64-0C567418E998}"/>
              </a:ext>
            </a:extLst>
          </p:cNvPr>
          <p:cNvCxnSpPr>
            <a:cxnSpLocks/>
          </p:cNvCxnSpPr>
          <p:nvPr/>
        </p:nvCxnSpPr>
        <p:spPr bwMode="auto">
          <a:xfrm flipH="1">
            <a:off x="4033236" y="6542696"/>
            <a:ext cx="6386512" cy="9286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66FF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73557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15</a:t>
            </a:fld>
            <a:endParaRPr lang="en-US" altLang="zh-CN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BF5D748D-1F92-408C-ABAA-1552BD212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31" y="402957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[1][2]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D59C4A-53FB-4C88-9534-3C4BFF8D1296}"/>
              </a:ext>
            </a:extLst>
          </p:cNvPr>
          <p:cNvSpPr txBox="1"/>
          <p:nvPr/>
        </p:nvSpPr>
        <p:spPr>
          <a:xfrm>
            <a:off x="4999722" y="8286448"/>
            <a:ext cx="82415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Yu,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EasyDiff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An Effective and Efficient Framework for Processor Verification, CRVF 2019,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https://crvf2019.github.io/pdf/14.pdf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2018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年龙芯杯南京大学二队决赛答辩 报告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http://www.nscscc.org/a/wangjie/NSCSCC2018/2018/1010/46.html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91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733408" y="2271078"/>
            <a:ext cx="14847712" cy="1676082"/>
          </a:xfrm>
        </p:spPr>
        <p:txBody>
          <a:bodyPr/>
          <a:lstStyle/>
          <a:p>
            <a:r>
              <a:rPr lang="zh-CN" altLang="en-US" sz="4195" dirty="0"/>
              <a:t>传统的测试</a:t>
            </a:r>
            <a:r>
              <a:rPr lang="en-US" altLang="zh-CN" sz="4195" dirty="0"/>
              <a:t>:</a:t>
            </a:r>
          </a:p>
          <a:p>
            <a:pPr lvl="1"/>
            <a:r>
              <a:rPr lang="zh-CN" altLang="en-US" sz="3630" dirty="0"/>
              <a:t>生成正确的</a:t>
            </a:r>
            <a:r>
              <a:rPr lang="en-US" altLang="zh-CN" sz="3630" dirty="0"/>
              <a:t>Trace, </a:t>
            </a:r>
            <a:r>
              <a:rPr lang="zh-CN" altLang="en-US" sz="3630" dirty="0"/>
              <a:t>运行处理器并对比</a:t>
            </a:r>
            <a:r>
              <a:rPr lang="en-US" altLang="zh-CN" sz="3630" dirty="0"/>
              <a:t>Trace, dump</a:t>
            </a:r>
            <a:r>
              <a:rPr lang="zh-CN" altLang="en-US" sz="3630" dirty="0"/>
              <a:t>波形用于观察</a:t>
            </a:r>
            <a:endParaRPr lang="en-US" altLang="zh-CN" sz="3630" dirty="0"/>
          </a:p>
          <a:p>
            <a:pPr lvl="2"/>
            <a:endParaRPr lang="en-US" altLang="zh-CN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9A967E-4498-42C6-B63B-F369BF9FE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F42294-1D8A-4817-8AFC-CD8CF858F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16</a:t>
            </a:fld>
            <a:endParaRPr lang="en-US" altLang="zh-CN"/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4A81EEE0-811F-4DD4-9DE7-A611B47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E853917-E5B8-43EB-8AB1-C985E0959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702149"/>
              </p:ext>
            </p:extLst>
          </p:nvPr>
        </p:nvGraphicFramePr>
        <p:xfrm>
          <a:off x="2046375" y="4221480"/>
          <a:ext cx="13247512" cy="2895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45272">
                  <a:extLst>
                    <a:ext uri="{9D8B030D-6E8A-4147-A177-3AD203B41FA5}">
                      <a16:colId xmlns:a16="http://schemas.microsoft.com/office/drawing/2014/main" val="413093355"/>
                    </a:ext>
                  </a:extLst>
                </a:gridCol>
                <a:gridCol w="10302240">
                  <a:extLst>
                    <a:ext uri="{9D8B030D-6E8A-4147-A177-3AD203B41FA5}">
                      <a16:colId xmlns:a16="http://schemas.microsoft.com/office/drawing/2014/main" val="33293654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传统测试方法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4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存储空间占用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Trace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需要占用大量空间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9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产生大量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开销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拖慢验证速度</a:t>
                      </a:r>
                      <a:endParaRPr lang="en-US" altLang="zh-CN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1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无法应对变化的外部输入 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如外部设备状态的变化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64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调试难度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较高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波形可读性差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2280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A9A967E-4498-42C6-B63B-F369BF9FE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F42294-1D8A-4817-8AFC-CD8CF858F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17</a:t>
            </a:fld>
            <a:endParaRPr lang="en-US" altLang="zh-CN"/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4A81EEE0-811F-4DD4-9DE7-A611B47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E853917-E5B8-43EB-8AB1-C985E0959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260346"/>
              </p:ext>
            </p:extLst>
          </p:nvPr>
        </p:nvGraphicFramePr>
        <p:xfrm>
          <a:off x="1573837" y="2697480"/>
          <a:ext cx="14732964" cy="4358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42592">
                  <a:extLst>
                    <a:ext uri="{9D8B030D-6E8A-4147-A177-3AD203B41FA5}">
                      <a16:colId xmlns:a16="http://schemas.microsoft.com/office/drawing/2014/main" val="413093355"/>
                    </a:ext>
                  </a:extLst>
                </a:gridCol>
                <a:gridCol w="6445186">
                  <a:extLst>
                    <a:ext uri="{9D8B030D-6E8A-4147-A177-3AD203B41FA5}">
                      <a16:colId xmlns:a16="http://schemas.microsoft.com/office/drawing/2014/main" val="3329365437"/>
                    </a:ext>
                  </a:extLst>
                </a:gridCol>
                <a:gridCol w="6445186">
                  <a:extLst>
                    <a:ext uri="{9D8B030D-6E8A-4147-A177-3AD203B41FA5}">
                      <a16:colId xmlns:a16="http://schemas.microsoft.com/office/drawing/2014/main" val="3014919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传统测试方法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我们使用的测试方法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04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存储空间占用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Trace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需要占用大量空间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endParaRPr lang="zh-CN" altLang="en-US" sz="3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496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验证效率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dump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产生大量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IO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开销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拖慢验证速度</a:t>
                      </a:r>
                      <a:endParaRPr lang="en-US" altLang="zh-CN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较高</a:t>
                      </a:r>
                      <a:endParaRPr lang="en-US" altLang="zh-CN" sz="3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71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灵活性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无法应对变化的外部输入 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如外部设备状态的变化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3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</a:t>
                      </a:r>
                      <a:endParaRPr lang="zh-CN" altLang="en-US" sz="3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643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调试难度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较高</a:t>
                      </a:r>
                      <a:r>
                        <a:rPr lang="en-US" altLang="zh-CN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 </a:t>
                      </a:r>
                      <a:r>
                        <a:rPr lang="zh-CN" altLang="en-US" sz="3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波形可读性差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3200" b="1" dirty="0">
                          <a:solidFill>
                            <a:srgbClr val="00B05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较低</a:t>
                      </a:r>
                      <a:endParaRPr lang="zh-CN" altLang="en-US" sz="3200" dirty="0">
                        <a:solidFill>
                          <a:srgbClr val="00B05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302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593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98847A3C-5DF9-471A-BBB3-A79F0318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原理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18</a:t>
            </a:fld>
            <a:endParaRPr lang="en-US" alt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BE34E7-0B5B-41A5-9CE1-814C7B68C0D7}"/>
              </a:ext>
            </a:extLst>
          </p:cNvPr>
          <p:cNvSpPr txBox="1"/>
          <p:nvPr/>
        </p:nvSpPr>
        <p:spPr>
          <a:xfrm>
            <a:off x="10969182" y="5613154"/>
            <a:ext cx="29160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测试框架结构示意</a:t>
            </a:r>
            <a:endParaRPr lang="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001B9F-5679-4BDA-8F08-9A2763B56E40}"/>
              </a:ext>
            </a:extLst>
          </p:cNvPr>
          <p:cNvSpPr txBox="1">
            <a:spLocks/>
          </p:cNvSpPr>
          <p:nvPr/>
        </p:nvSpPr>
        <p:spPr bwMode="auto">
          <a:xfrm>
            <a:off x="1108837" y="3125335"/>
            <a:ext cx="7338994" cy="457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3200" dirty="0"/>
              <a:t>基于指令级在线比对的验证框架</a:t>
            </a:r>
            <a:endParaRPr lang="en-US" altLang="zh-CN" sz="3200" dirty="0"/>
          </a:p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模拟器作为动态链接库连接到</a:t>
            </a:r>
            <a:r>
              <a:rPr lang="en-US" altLang="zh-CN" sz="2800" dirty="0" err="1"/>
              <a:t>Verilator</a:t>
            </a:r>
            <a:r>
              <a:rPr lang="zh-CN" altLang="en-US" sz="2800" dirty="0"/>
              <a:t>生成的仿真程序中</a:t>
            </a:r>
            <a:endParaRPr lang="en-US" altLang="zh-CN" sz="2800" dirty="0"/>
          </a:p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处理器在指令完成时发出比对请求</a:t>
            </a:r>
            <a:endParaRPr lang="en-US" altLang="zh-CN" sz="2800" dirty="0"/>
          </a:p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在比对结果不一致时报错并输出当前处理器状态</a:t>
            </a:r>
            <a:endParaRPr lang="en-US" altLang="zh-CN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78B759-B7F1-42AC-A28D-0AFF8201BA08}"/>
              </a:ext>
            </a:extLst>
          </p:cNvPr>
          <p:cNvSpPr txBox="1"/>
          <p:nvPr/>
        </p:nvSpPr>
        <p:spPr>
          <a:xfrm>
            <a:off x="9645552" y="6337280"/>
            <a:ext cx="556327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while (1) {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verilator_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step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 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400" b="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nemu_step</a:t>
            </a:r>
            <a:r>
              <a:rPr lang="en-US" altLang="zh-CN" sz="2400" b="0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(1); 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verilator</a:t>
            </a:r>
            <a:r>
              <a:rPr lang="en-US" altLang="zh-CN" sz="24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_getregs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(&amp;r1); 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2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nemu_getregs</a:t>
            </a:r>
            <a:r>
              <a:rPr lang="en-US" altLang="zh-CN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(&amp;r2); 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   if (r1 != r2) { </a:t>
            </a:r>
            <a:r>
              <a:rPr lang="en-US" altLang="zh-CN" sz="2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abort(); </a:t>
            </a:r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 </a:t>
            </a:r>
          </a:p>
          <a:p>
            <a:pPr algn="l"/>
            <a: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altLang="zh-CN" sz="2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endParaRPr lang="en-US" altLang="zh-CN" sz="24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D86056-D81C-47D6-8EAE-56B3A6C9E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05" y="1497226"/>
            <a:ext cx="6360768" cy="43509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EC91958-E8BB-4DAF-BF5F-01B2F5C49377}"/>
              </a:ext>
            </a:extLst>
          </p:cNvPr>
          <p:cNvSpPr txBox="1"/>
          <p:nvPr/>
        </p:nvSpPr>
        <p:spPr>
          <a:xfrm>
            <a:off x="11243500" y="8630676"/>
            <a:ext cx="356978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在线比对机制</a:t>
            </a:r>
            <a:endParaRPr lang="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DC8260-4B6B-46DD-A4D6-46A13BB52621}"/>
              </a:ext>
            </a:extLst>
          </p:cNvPr>
          <p:cNvSpPr/>
          <p:nvPr/>
        </p:nvSpPr>
        <p:spPr bwMode="auto">
          <a:xfrm flipH="1" flipV="1">
            <a:off x="11399518" y="4343399"/>
            <a:ext cx="1224282" cy="355600"/>
          </a:xfrm>
          <a:prstGeom prst="rect">
            <a:avLst/>
          </a:prstGeom>
          <a:noFill/>
          <a:ln w="57150"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C58A4B7-907D-467B-A34F-BBCC480DCDFB}"/>
              </a:ext>
            </a:extLst>
          </p:cNvPr>
          <p:cNvSpPr/>
          <p:nvPr/>
        </p:nvSpPr>
        <p:spPr bwMode="auto">
          <a:xfrm flipH="1" flipV="1">
            <a:off x="11399518" y="5012782"/>
            <a:ext cx="1224282" cy="355600"/>
          </a:xfrm>
          <a:prstGeom prst="rect">
            <a:avLst/>
          </a:prstGeom>
          <a:noFill/>
          <a:ln w="57150">
            <a:solidFill>
              <a:srgbClr val="0000FF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379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9" name="标题 3">
            <a:extLst>
              <a:ext uri="{FF2B5EF4-FFF2-40B4-BE49-F238E27FC236}">
                <a16:creationId xmlns:a16="http://schemas.microsoft.com/office/drawing/2014/main" id="{98847A3C-5DF9-471A-BBB3-A79F0318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原理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19</a:t>
            </a:fld>
            <a:endParaRPr lang="en-US" altLang="zh-CN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2001B9F-5679-4BDA-8F08-9A2763B56E40}"/>
              </a:ext>
            </a:extLst>
          </p:cNvPr>
          <p:cNvSpPr txBox="1">
            <a:spLocks/>
          </p:cNvSpPr>
          <p:nvPr/>
        </p:nvSpPr>
        <p:spPr bwMode="auto">
          <a:xfrm>
            <a:off x="754463" y="2051575"/>
            <a:ext cx="7658016" cy="599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zh-CN" altLang="en-US" sz="3200" dirty="0"/>
              <a:t>特殊情况的处理</a:t>
            </a:r>
            <a:endParaRPr lang="en-US" altLang="zh-CN" sz="3200" dirty="0"/>
          </a:p>
          <a:p>
            <a:pPr lvl="2" defTabSz="914400"/>
            <a:r>
              <a:rPr lang="zh-CN" altLang="en-US" sz="2800" dirty="0"/>
              <a:t>外部中断</a:t>
            </a:r>
            <a:r>
              <a:rPr lang="en-US" altLang="zh-CN" sz="2800" dirty="0"/>
              <a:t>: </a:t>
            </a:r>
            <a:r>
              <a:rPr lang="zh-CN" altLang="en-US" sz="2800" dirty="0"/>
              <a:t>处理器传出中断信息</a:t>
            </a:r>
            <a:r>
              <a:rPr lang="en-US" altLang="zh-CN" sz="2800" dirty="0"/>
              <a:t>, </a:t>
            </a:r>
            <a:r>
              <a:rPr lang="zh-CN" altLang="en-US" sz="2800" dirty="0"/>
              <a:t>模拟器进入相同的处理流程</a:t>
            </a:r>
            <a:endParaRPr lang="en-US" altLang="zh-CN" sz="2800" dirty="0"/>
          </a:p>
          <a:p>
            <a:pPr lvl="2" defTabSz="914400"/>
            <a:r>
              <a:rPr lang="zh-CN" altLang="en-US" sz="2800" dirty="0"/>
              <a:t>其他例外</a:t>
            </a:r>
            <a:r>
              <a:rPr lang="en-US" altLang="zh-CN" sz="2800" dirty="0"/>
              <a:t>: </a:t>
            </a:r>
            <a:r>
              <a:rPr lang="zh-CN" altLang="en-US" sz="2800" dirty="0"/>
              <a:t>模拟器支持处理例外</a:t>
            </a:r>
            <a:r>
              <a:rPr lang="en-US" altLang="zh-CN" sz="2800" dirty="0"/>
              <a:t>, </a:t>
            </a:r>
            <a:r>
              <a:rPr lang="zh-CN" altLang="en-US" sz="2800" dirty="0"/>
              <a:t>处理器和模拟器的行为应当一致</a:t>
            </a:r>
            <a:endParaRPr lang="en-US" altLang="zh-CN" sz="2800" dirty="0"/>
          </a:p>
          <a:p>
            <a:pPr lvl="2" defTabSz="914400"/>
            <a:r>
              <a:rPr lang="en-US" altLang="zh-CN" sz="2800" dirty="0"/>
              <a:t>Memory mapped IO: </a:t>
            </a:r>
            <a:r>
              <a:rPr lang="zh-CN" altLang="en-US" sz="2800" dirty="0"/>
              <a:t>处理器标识出这样的访存指令</a:t>
            </a:r>
            <a:r>
              <a:rPr lang="en-US" altLang="zh-CN" sz="2800" dirty="0"/>
              <a:t>, </a:t>
            </a:r>
            <a:r>
              <a:rPr lang="zh-CN" altLang="en-US" sz="2800" dirty="0"/>
              <a:t>在这样的指令提交时从处理器将访存结果复制到模拟器中</a:t>
            </a:r>
            <a:endParaRPr lang="en-US" altLang="zh-CN" sz="2800" dirty="0"/>
          </a:p>
          <a:p>
            <a:pPr lvl="3" defTabSz="914400"/>
            <a:r>
              <a:rPr lang="zh-CN" altLang="en-US" sz="2000" dirty="0"/>
              <a:t>例如</a:t>
            </a:r>
            <a:r>
              <a:rPr lang="en-US" altLang="zh-CN" sz="2000" dirty="0"/>
              <a:t>, </a:t>
            </a:r>
            <a:r>
              <a:rPr lang="zh-CN" altLang="en-US" sz="2000" dirty="0"/>
              <a:t>读取</a:t>
            </a:r>
            <a:r>
              <a:rPr lang="en-US" altLang="zh-CN" sz="2000" dirty="0"/>
              <a:t>(</a:t>
            </a:r>
            <a:r>
              <a:rPr lang="zh-CN" altLang="en-US" sz="2000" dirty="0"/>
              <a:t>内存地址映射的</a:t>
            </a:r>
            <a:r>
              <a:rPr lang="en-US" altLang="zh-CN" sz="2000" dirty="0"/>
              <a:t>)</a:t>
            </a:r>
            <a:r>
              <a:rPr lang="zh-CN" altLang="en-US" sz="2000" dirty="0"/>
              <a:t>时钟计数器</a:t>
            </a:r>
            <a:endParaRPr lang="en-US" altLang="zh-CN" sz="2000" dirty="0"/>
          </a:p>
          <a:p>
            <a:pPr lvl="3" defTabSz="914400"/>
            <a:endParaRPr lang="en-US" altLang="zh-CN" sz="2000" dirty="0"/>
          </a:p>
          <a:p>
            <a:pPr lvl="1" defTabSz="914400"/>
            <a:r>
              <a:rPr lang="zh-CN" altLang="en-US" sz="2855" dirty="0"/>
              <a:t>这样的处理使得我们的比对机制拥有很高的灵活性</a:t>
            </a:r>
            <a:endParaRPr lang="en-US" altLang="zh-CN" sz="2855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711C43-8DCF-4520-87A8-CF40E7141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784" y="2011492"/>
            <a:ext cx="7456074" cy="613775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D3B6670-9F3A-45D8-B30D-E63A9AFF1875}"/>
              </a:ext>
            </a:extLst>
          </p:cNvPr>
          <p:cNvSpPr txBox="1"/>
          <p:nvPr/>
        </p:nvSpPr>
        <p:spPr>
          <a:xfrm>
            <a:off x="9844463" y="8082454"/>
            <a:ext cx="562271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测试框架中处理中断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/MMIO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的部分代码</a:t>
            </a:r>
            <a:endParaRPr lang="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93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EDCF3-9F57-4E94-9432-47383FF1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44BE7-8D18-4EB4-907E-D3F607DC5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0757" y="2038736"/>
            <a:ext cx="11755305" cy="7172997"/>
          </a:xfrm>
        </p:spPr>
        <p:txBody>
          <a:bodyPr/>
          <a:lstStyle/>
          <a:p>
            <a:r>
              <a:rPr lang="en-US" altLang="zh-CN" dirty="0" err="1"/>
              <a:t>NutShell</a:t>
            </a:r>
            <a:r>
              <a:rPr lang="zh-CN" altLang="en-US" dirty="0"/>
              <a:t>简介</a:t>
            </a:r>
            <a:endParaRPr lang="en-US" altLang="zh-CN" dirty="0"/>
          </a:p>
          <a:p>
            <a:r>
              <a:rPr lang="zh-CN" altLang="en-US" dirty="0"/>
              <a:t>经验分享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Chisel</a:t>
            </a:r>
            <a:r>
              <a:rPr lang="zh-CN" altLang="en-US" dirty="0"/>
              <a:t>进行硬件开发</a:t>
            </a:r>
            <a:endParaRPr lang="en-US" altLang="zh-CN" dirty="0"/>
          </a:p>
          <a:p>
            <a:pPr lvl="1"/>
            <a:r>
              <a:rPr lang="zh-CN" altLang="en-US" dirty="0"/>
              <a:t>差分测试框架</a:t>
            </a:r>
            <a:endParaRPr lang="en-US" altLang="zh-CN" dirty="0"/>
          </a:p>
          <a:p>
            <a:r>
              <a:rPr lang="zh-CN" altLang="en-US" dirty="0"/>
              <a:t>果壳平台在教学上的探索</a:t>
            </a:r>
            <a:endParaRPr lang="en-US" altLang="zh-CN" dirty="0"/>
          </a:p>
          <a:p>
            <a:r>
              <a:rPr lang="zh-CN" altLang="en-US" dirty="0"/>
              <a:t>本次候选试题</a:t>
            </a:r>
            <a:endParaRPr lang="en-US" altLang="zh-CN" dirty="0"/>
          </a:p>
          <a:p>
            <a:pPr lvl="1"/>
            <a:r>
              <a:rPr lang="en-US" altLang="zh-CN" dirty="0"/>
              <a:t>RV64</a:t>
            </a:r>
            <a:r>
              <a:rPr lang="zh-CN" altLang="en-US" dirty="0"/>
              <a:t>特权级简介</a:t>
            </a:r>
            <a:endParaRPr lang="en-US" altLang="zh-CN" dirty="0"/>
          </a:p>
          <a:p>
            <a:pPr lvl="1"/>
            <a:r>
              <a:rPr lang="zh-CN" altLang="en-US" dirty="0"/>
              <a:t>用户态中断机制在</a:t>
            </a:r>
            <a:r>
              <a:rPr lang="en-US" altLang="zh-CN" dirty="0"/>
              <a:t>NutShell</a:t>
            </a:r>
            <a:r>
              <a:rPr lang="zh-CN" altLang="en-US" dirty="0"/>
              <a:t>上的实践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AE0575-E2FC-4EEE-BEA9-F72925A8C9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1C51E0-0023-4D48-A6DE-D436F3D122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A0E399-B0CB-4506-98BA-1759B3710500}"/>
              </a:ext>
            </a:extLst>
          </p:cNvPr>
          <p:cNvSpPr txBox="1">
            <a:spLocks/>
          </p:cNvSpPr>
          <p:nvPr/>
        </p:nvSpPr>
        <p:spPr bwMode="auto">
          <a:xfrm>
            <a:off x="2346884" y="1883000"/>
            <a:ext cx="12646493" cy="670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zh-CN" altLang="en-US" sz="3200" dirty="0"/>
              <a:t>模拟器在仿真过程中同步生成</a:t>
            </a:r>
            <a:r>
              <a:rPr lang="en-US" altLang="zh-CN" sz="3200" dirty="0"/>
              <a:t>golden trace</a:t>
            </a:r>
            <a:r>
              <a:rPr lang="zh-CN" altLang="en-US" sz="3200" dirty="0"/>
              <a:t>，提高验证效率</a:t>
            </a:r>
            <a:endParaRPr lang="en-US" altLang="zh-CN" sz="3200" dirty="0"/>
          </a:p>
          <a:p>
            <a:pPr lvl="2" defTabSz="914400"/>
            <a:r>
              <a:rPr lang="zh-CN" altLang="en-US" sz="2800" b="1" dirty="0">
                <a:solidFill>
                  <a:srgbClr val="FF0000"/>
                </a:solidFill>
              </a:rPr>
              <a:t>不需要提前生成</a:t>
            </a:r>
            <a:r>
              <a:rPr lang="en-US" altLang="zh-CN" sz="2800" b="1" dirty="0">
                <a:solidFill>
                  <a:srgbClr val="FF0000"/>
                </a:solidFill>
              </a:rPr>
              <a:t>trace</a:t>
            </a:r>
          </a:p>
          <a:p>
            <a:pPr lvl="2" defTabSz="914400"/>
            <a:r>
              <a:rPr lang="zh-CN" altLang="en-US" sz="2800" b="1" dirty="0">
                <a:solidFill>
                  <a:srgbClr val="FF0000"/>
                </a:solidFill>
              </a:rPr>
              <a:t>可以支持外部中断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2" defTabSz="914400"/>
            <a:r>
              <a:rPr lang="zh-CN" altLang="en-US" sz="2800" dirty="0"/>
              <a:t>模拟器速度快</a:t>
            </a:r>
            <a:r>
              <a:rPr lang="en-US" altLang="zh-CN" sz="2800" dirty="0"/>
              <a:t>, </a:t>
            </a:r>
            <a:r>
              <a:rPr lang="zh-CN" altLang="en-US" sz="2800" dirty="0"/>
              <a:t>不会对仿真速度造成较大负担</a:t>
            </a:r>
            <a:endParaRPr lang="en-US" altLang="zh-CN" sz="2800" dirty="0"/>
          </a:p>
          <a:p>
            <a:pPr lvl="2" defTabSz="914400"/>
            <a:r>
              <a:rPr lang="zh-CN" altLang="en-US" sz="2800" dirty="0"/>
              <a:t>无需</a:t>
            </a:r>
            <a:r>
              <a:rPr lang="en-US" altLang="zh-CN" sz="2800" dirty="0"/>
              <a:t>dump</a:t>
            </a:r>
            <a:r>
              <a:rPr lang="zh-CN" altLang="en-US" sz="2800" dirty="0"/>
              <a:t>过多波形</a:t>
            </a:r>
            <a:r>
              <a:rPr lang="en-US" altLang="zh-CN" sz="2800" dirty="0"/>
              <a:t>, </a:t>
            </a:r>
            <a:r>
              <a:rPr lang="zh-CN" altLang="en-US" sz="2800" dirty="0"/>
              <a:t>减少</a:t>
            </a:r>
            <a:r>
              <a:rPr lang="en-US" altLang="zh-CN" sz="2800" dirty="0"/>
              <a:t>IO</a:t>
            </a:r>
            <a:r>
              <a:rPr lang="zh-CN" altLang="en-US" sz="2800" dirty="0"/>
              <a:t>开销和磁盘空间占用</a:t>
            </a:r>
            <a:endParaRPr lang="en-US" altLang="zh-CN" sz="2800" dirty="0"/>
          </a:p>
          <a:p>
            <a:pPr lvl="1" defTabSz="914400"/>
            <a:r>
              <a:rPr lang="zh-CN" altLang="en-US" sz="3200" dirty="0"/>
              <a:t>易于自行修改模拟器实现来辅助验证</a:t>
            </a:r>
            <a:endParaRPr lang="en-US" altLang="zh-CN" sz="3200" dirty="0"/>
          </a:p>
          <a:p>
            <a:pPr lvl="2" defTabSz="914400"/>
            <a:r>
              <a:rPr lang="zh-CN" altLang="en-US" sz="2800" dirty="0"/>
              <a:t>例如在访存相关测试时</a:t>
            </a:r>
            <a:r>
              <a:rPr lang="en-US" altLang="zh-CN" sz="2800" dirty="0"/>
              <a:t>, </a:t>
            </a:r>
            <a:r>
              <a:rPr lang="zh-CN" altLang="en-US" sz="2800" dirty="0"/>
              <a:t>针对性地给出特定访存的</a:t>
            </a:r>
            <a:r>
              <a:rPr lang="en-US" altLang="zh-CN" sz="2800" dirty="0"/>
              <a:t>golden trace</a:t>
            </a:r>
          </a:p>
          <a:p>
            <a:pPr lvl="2" defTabSz="914400"/>
            <a:r>
              <a:rPr lang="zh-CN" altLang="en-US" sz="2800" dirty="0"/>
              <a:t>模拟器</a:t>
            </a:r>
            <a:r>
              <a:rPr lang="en-US" altLang="zh-CN" sz="2800" dirty="0"/>
              <a:t>NEMU</a:t>
            </a:r>
            <a:r>
              <a:rPr lang="zh-CN" altLang="en-US" sz="2800" dirty="0"/>
              <a:t>是实现了所需功能的最小子集</a:t>
            </a:r>
            <a:endParaRPr lang="en-US" altLang="zh-CN" sz="2800" dirty="0"/>
          </a:p>
          <a:p>
            <a:pPr lvl="2" defTabSz="914400"/>
            <a:r>
              <a:rPr lang="zh-CN" altLang="en-US" sz="2800" dirty="0"/>
              <a:t>代码精简</a:t>
            </a:r>
            <a:r>
              <a:rPr lang="en-US" altLang="zh-CN" sz="2800" dirty="0"/>
              <a:t>, </a:t>
            </a:r>
            <a:r>
              <a:rPr lang="zh-CN" altLang="en-US" sz="2800" dirty="0"/>
              <a:t>容易实现</a:t>
            </a:r>
            <a:endParaRPr lang="en-US" altLang="zh-CN" sz="2800" dirty="0"/>
          </a:p>
          <a:p>
            <a:pPr lvl="1" defTabSz="914400"/>
            <a:r>
              <a:rPr lang="zh-CN" altLang="en-US" sz="3230" dirty="0"/>
              <a:t>直观</a:t>
            </a:r>
            <a:endParaRPr lang="en-US" altLang="zh-CN" sz="3230" dirty="0"/>
          </a:p>
          <a:p>
            <a:pPr lvl="2" defTabSz="914400"/>
            <a:r>
              <a:rPr lang="zh-CN" altLang="en-US" sz="2800" dirty="0"/>
              <a:t>直接使用</a:t>
            </a:r>
            <a:r>
              <a:rPr lang="en-US" altLang="zh-CN" sz="2800" dirty="0"/>
              <a:t>print</a:t>
            </a:r>
            <a:r>
              <a:rPr lang="zh-CN" altLang="en-US" sz="2800" dirty="0"/>
              <a:t>进行调试</a:t>
            </a:r>
            <a:r>
              <a:rPr lang="en-US" altLang="zh-CN" sz="2800" dirty="0"/>
              <a:t>, </a:t>
            </a:r>
            <a:r>
              <a:rPr lang="zh-CN" altLang="en-US" sz="2800" dirty="0"/>
              <a:t>可读性高</a:t>
            </a:r>
            <a:endParaRPr lang="en-US" altLang="zh-CN" sz="2800" dirty="0"/>
          </a:p>
          <a:p>
            <a:pPr lvl="2" defTabSz="914400"/>
            <a:r>
              <a:rPr lang="zh-CN" altLang="en-US" sz="2800" dirty="0"/>
              <a:t>几乎无需观察波形</a:t>
            </a:r>
            <a:endParaRPr lang="en-US" altLang="zh-CN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20</a:t>
            </a:fld>
            <a:endParaRPr lang="en-US" altLang="zh-CN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F40C467-032D-43AE-B4FE-BF6576C27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优势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549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380636" y="1723126"/>
            <a:ext cx="13873446" cy="877200"/>
          </a:xfrm>
        </p:spPr>
        <p:txBody>
          <a:bodyPr/>
          <a:lstStyle/>
          <a:p>
            <a:r>
              <a:rPr lang="zh-CN" altLang="en-US" sz="3600" dirty="0"/>
              <a:t>测试使用的指令负载包括</a:t>
            </a:r>
            <a:r>
              <a:rPr lang="en-US" altLang="zh-CN" sz="3600" dirty="0"/>
              <a:t>:</a:t>
            </a:r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依托这一套框架</a:t>
            </a:r>
            <a:r>
              <a:rPr lang="en-US" altLang="zh-CN" sz="3600" dirty="0"/>
              <a:t>, </a:t>
            </a:r>
            <a:r>
              <a:rPr lang="zh-CN" altLang="en-US" sz="3600" dirty="0"/>
              <a:t>在仿真中启动</a:t>
            </a:r>
            <a:r>
              <a:rPr lang="en-US" altLang="zh-CN" sz="3600" dirty="0"/>
              <a:t>Debian</a:t>
            </a:r>
            <a:r>
              <a:rPr lang="zh-CN" altLang="en-US" sz="3600" dirty="0"/>
              <a:t>进行验证</a:t>
            </a:r>
            <a:endParaRPr lang="en-US" altLang="zh-CN" sz="3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A9A967E-4498-42C6-B63B-F369BF9FEC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F42294-1D8A-4817-8AFC-CD8CF858F0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21</a:t>
            </a:fld>
            <a:endParaRPr lang="en-US" altLang="zh-CN"/>
          </a:p>
        </p:txBody>
      </p:sp>
      <p:sp>
        <p:nvSpPr>
          <p:cNvPr id="11" name="标题 3">
            <a:extLst>
              <a:ext uri="{FF2B5EF4-FFF2-40B4-BE49-F238E27FC236}">
                <a16:creationId xmlns:a16="http://schemas.microsoft.com/office/drawing/2014/main" id="{4A81EEE0-811F-4DD4-9DE7-A611B47F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53B7455F-4975-4ABA-8862-8030D0CFF7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494431"/>
              </p:ext>
            </p:extLst>
          </p:nvPr>
        </p:nvGraphicFramePr>
        <p:xfrm>
          <a:off x="2086181" y="2839033"/>
          <a:ext cx="13053807" cy="3535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11115">
                  <a:extLst>
                    <a:ext uri="{9D8B030D-6E8A-4147-A177-3AD203B41FA5}">
                      <a16:colId xmlns:a16="http://schemas.microsoft.com/office/drawing/2014/main" val="1094297783"/>
                    </a:ext>
                  </a:extLst>
                </a:gridCol>
                <a:gridCol w="3118448">
                  <a:extLst>
                    <a:ext uri="{9D8B030D-6E8A-4147-A177-3AD203B41FA5}">
                      <a16:colId xmlns:a16="http://schemas.microsoft.com/office/drawing/2014/main" val="2658505992"/>
                    </a:ext>
                  </a:extLst>
                </a:gridCol>
                <a:gridCol w="5124244">
                  <a:extLst>
                    <a:ext uri="{9D8B030D-6E8A-4147-A177-3AD203B41FA5}">
                      <a16:colId xmlns:a16="http://schemas.microsoft.com/office/drawing/2014/main" val="3748971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代码片段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性能测试基准程序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操作系统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984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ProjectN</a:t>
                      </a:r>
                      <a:r>
                        <a:rPr lang="zh-CN" altLang="en-US" sz="2800" dirty="0"/>
                        <a:t>提供的</a:t>
                      </a:r>
                      <a:r>
                        <a:rPr lang="en-US" altLang="zh-CN" sz="2800" dirty="0"/>
                        <a:t>CPU</a:t>
                      </a:r>
                      <a:r>
                        <a:rPr lang="zh-CN" altLang="en-US" sz="2800" dirty="0"/>
                        <a:t>功能测试与性能测试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CoreMark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教学操作系统 </a:t>
                      </a:r>
                      <a:r>
                        <a:rPr lang="en-US" altLang="zh-CN" sz="2800" dirty="0"/>
                        <a:t>XV6</a:t>
                      </a:r>
                    </a:p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344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/>
                        <a:t>从</a:t>
                      </a:r>
                      <a:r>
                        <a:rPr lang="en-US" altLang="zh-CN" sz="2800" dirty="0" err="1"/>
                        <a:t>riscv</a:t>
                      </a:r>
                      <a:r>
                        <a:rPr lang="en-US" altLang="zh-CN" sz="2800" dirty="0"/>
                        <a:t>-test</a:t>
                      </a:r>
                      <a:r>
                        <a:rPr lang="zh-CN" altLang="en-US" sz="2800" dirty="0"/>
                        <a:t>引入的部分测试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Dhrystone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实时操作系统 </a:t>
                      </a:r>
                      <a:r>
                        <a:rPr lang="en-US" altLang="zh-CN" sz="2800" dirty="0"/>
                        <a:t>RT-Thread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584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riscv</a:t>
                      </a:r>
                      <a:r>
                        <a:rPr lang="en-US" altLang="zh-CN" sz="2800" dirty="0"/>
                        <a:t>-torture </a:t>
                      </a:r>
                      <a:r>
                        <a:rPr lang="zh-CN" altLang="en-US" sz="2800" dirty="0"/>
                        <a:t>随机指令测试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/>
                        <a:t>实时操作系统 </a:t>
                      </a:r>
                      <a:r>
                        <a:rPr lang="en-US" altLang="zh-CN" sz="2800" dirty="0" err="1"/>
                        <a:t>FreeRTOS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0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4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Linux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Kernel</a:t>
                      </a:r>
                      <a:endParaRPr lang="en-US" altLang="zh-CN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19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Debian</a:t>
                      </a:r>
                      <a:endParaRPr lang="zh-CN" altLang="en-US" sz="2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39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36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22</a:t>
            </a:fld>
            <a:endParaRPr lang="en-US" altLang="zh-CN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0164C182-138B-4FBD-B2EF-0F3CD7B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6EC8E7D7-157E-469A-8BFC-56A1729256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9" b="25482"/>
          <a:stretch/>
        </p:blipFill>
        <p:spPr>
          <a:xfrm>
            <a:off x="8660324" y="2056901"/>
            <a:ext cx="7676956" cy="58136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FC3B966-B4C2-416D-868C-601D5269EAE8}"/>
              </a:ext>
            </a:extLst>
          </p:cNvPr>
          <p:cNvSpPr txBox="1"/>
          <p:nvPr/>
        </p:nvSpPr>
        <p:spPr>
          <a:xfrm>
            <a:off x="10872921" y="8088030"/>
            <a:ext cx="310853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测试框架在此处报错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10E09C4-8469-4AED-B2A8-3A4B83D8DADD}"/>
              </a:ext>
            </a:extLst>
          </p:cNvPr>
          <p:cNvSpPr txBox="1">
            <a:spLocks/>
          </p:cNvSpPr>
          <p:nvPr/>
        </p:nvSpPr>
        <p:spPr bwMode="auto">
          <a:xfrm>
            <a:off x="365576" y="2684633"/>
            <a:ext cx="7935042" cy="453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3600" dirty="0"/>
              <a:t>使用测试框架定位复杂</a:t>
            </a:r>
            <a:r>
              <a:rPr lang="en-US" altLang="zh-CN" sz="3600" dirty="0"/>
              <a:t>BUG</a:t>
            </a:r>
            <a:r>
              <a:rPr lang="zh-CN" altLang="en-US" sz="3600" dirty="0"/>
              <a:t>示例</a:t>
            </a:r>
            <a:endParaRPr lang="en-US" altLang="zh-CN" sz="3600" dirty="0"/>
          </a:p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示例</a:t>
            </a:r>
            <a:r>
              <a:rPr lang="en-US" altLang="zh-CN" sz="2800" dirty="0"/>
              <a:t>: </a:t>
            </a:r>
            <a:r>
              <a:rPr lang="zh-CN" altLang="en-US" sz="2800" dirty="0"/>
              <a:t>跨页指令相关的</a:t>
            </a:r>
            <a:r>
              <a:rPr lang="en-US" altLang="zh-CN" sz="2800" dirty="0"/>
              <a:t>BUG</a:t>
            </a:r>
          </a:p>
          <a:p>
            <a:pPr lvl="1" defTabSz="914400">
              <a:lnSpc>
                <a:spcPct val="150000"/>
              </a:lnSpc>
            </a:pPr>
            <a:r>
              <a:rPr lang="zh-CN" altLang="en-US" sz="2605" dirty="0"/>
              <a:t>在</a:t>
            </a:r>
            <a:r>
              <a:rPr lang="en-US" altLang="zh-CN" sz="2605" dirty="0"/>
              <a:t>Debian</a:t>
            </a:r>
            <a:r>
              <a:rPr lang="zh-CN" altLang="en-US" sz="2605" dirty="0"/>
              <a:t>上运行</a:t>
            </a:r>
            <a:r>
              <a:rPr lang="en-US" altLang="zh-CN" sz="2605" dirty="0" err="1"/>
              <a:t>gcc</a:t>
            </a:r>
            <a:r>
              <a:rPr lang="zh-CN" altLang="en-US" sz="2605" dirty="0"/>
              <a:t>编译复杂程序时发现错误</a:t>
            </a:r>
            <a:endParaRPr lang="en-US" altLang="zh-CN" sz="2605" dirty="0"/>
          </a:p>
          <a:p>
            <a:pPr lvl="2" defTabSz="914400">
              <a:lnSpc>
                <a:spcPct val="150000"/>
              </a:lnSpc>
            </a:pPr>
            <a:r>
              <a:rPr lang="zh-CN" altLang="en-US" sz="2605" dirty="0"/>
              <a:t>测试框架在仿真</a:t>
            </a:r>
            <a:r>
              <a:rPr lang="en-US" altLang="zh-CN" sz="2605" b="1" dirty="0">
                <a:solidFill>
                  <a:srgbClr val="FF0000"/>
                </a:solidFill>
              </a:rPr>
              <a:t>4</a:t>
            </a:r>
            <a:r>
              <a:rPr lang="zh-CN" altLang="en-US" sz="2605" b="1" dirty="0">
                <a:solidFill>
                  <a:srgbClr val="FF0000"/>
                </a:solidFill>
              </a:rPr>
              <a:t>小时</a:t>
            </a:r>
            <a:r>
              <a:rPr lang="en-US" altLang="zh-CN" sz="2605" dirty="0"/>
              <a:t>, </a:t>
            </a:r>
            <a:r>
              <a:rPr lang="en-US" altLang="zh-CN" sz="2605" b="1" dirty="0">
                <a:solidFill>
                  <a:srgbClr val="FF0000"/>
                </a:solidFill>
              </a:rPr>
              <a:t>117</a:t>
            </a:r>
            <a:r>
              <a:rPr lang="zh-CN" altLang="en-US" sz="2605" b="1" dirty="0">
                <a:solidFill>
                  <a:srgbClr val="FF0000"/>
                </a:solidFill>
              </a:rPr>
              <a:t>亿</a:t>
            </a:r>
            <a:r>
              <a:rPr lang="zh-CN" altLang="en-US" sz="2605" dirty="0"/>
              <a:t>个周期</a:t>
            </a:r>
            <a:r>
              <a:rPr lang="en-US" altLang="zh-CN" sz="2605" dirty="0"/>
              <a:t>, </a:t>
            </a:r>
            <a:r>
              <a:rPr lang="en-US" altLang="zh-CN" sz="2605" b="1" dirty="0">
                <a:solidFill>
                  <a:srgbClr val="FF0000"/>
                </a:solidFill>
              </a:rPr>
              <a:t>33</a:t>
            </a:r>
            <a:r>
              <a:rPr lang="zh-CN" altLang="en-US" sz="2605" b="1" dirty="0">
                <a:solidFill>
                  <a:srgbClr val="FF0000"/>
                </a:solidFill>
              </a:rPr>
              <a:t>亿</a:t>
            </a:r>
            <a:r>
              <a:rPr lang="zh-CN" altLang="en-US" sz="2605" dirty="0"/>
              <a:t>条指令后捕捉到了这一错误</a:t>
            </a:r>
            <a:endParaRPr lang="en-US" altLang="zh-CN" sz="2605" dirty="0"/>
          </a:p>
          <a:p>
            <a:pPr lvl="2" defTabSz="914400">
              <a:lnSpc>
                <a:spcPct val="150000"/>
              </a:lnSpc>
            </a:pPr>
            <a:r>
              <a:rPr lang="zh-CN" altLang="en-US" sz="2605" dirty="0"/>
              <a:t>暴露出某些很难被检查到的边界问题</a:t>
            </a:r>
            <a:endParaRPr lang="en-US" altLang="zh-CN" sz="2605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364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A0E399-B0CB-4506-98BA-1759B3710500}"/>
              </a:ext>
            </a:extLst>
          </p:cNvPr>
          <p:cNvSpPr txBox="1">
            <a:spLocks/>
          </p:cNvSpPr>
          <p:nvPr/>
        </p:nvSpPr>
        <p:spPr bwMode="auto">
          <a:xfrm>
            <a:off x="197022" y="1627589"/>
            <a:ext cx="8372998" cy="91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示例</a:t>
            </a:r>
            <a:r>
              <a:rPr lang="en-US" altLang="zh-CN" sz="2800" dirty="0"/>
              <a:t>: </a:t>
            </a:r>
            <a:r>
              <a:rPr lang="zh-CN" altLang="en-US" sz="2800" dirty="0"/>
              <a:t>跨页指令相关的</a:t>
            </a:r>
            <a:r>
              <a:rPr lang="en-US" altLang="zh-CN" sz="2800" dirty="0"/>
              <a:t>BUG</a:t>
            </a:r>
          </a:p>
          <a:p>
            <a:pPr defTabSz="914400">
              <a:lnSpc>
                <a:spcPct val="150000"/>
              </a:lnSpc>
            </a:pPr>
            <a:endParaRPr lang="zh-CN" altLang="en-US" sz="36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23</a:t>
            </a:fld>
            <a:endParaRPr lang="en-US" altLang="zh-CN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0164C182-138B-4FBD-B2EF-0F3CD7B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8A6851-9B07-4ABE-8E75-C7418AC45F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36"/>
          <a:stretch/>
        </p:blipFill>
        <p:spPr>
          <a:xfrm>
            <a:off x="3270944" y="1728987"/>
            <a:ext cx="10292656" cy="69258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550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CFC2157-4722-4781-BFD9-C6D46C245A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24</a:t>
            </a:fld>
            <a:endParaRPr lang="en-US" altLang="zh-CN"/>
          </a:p>
        </p:txBody>
      </p:sp>
      <p:sp>
        <p:nvSpPr>
          <p:cNvPr id="9" name="标题 3">
            <a:extLst>
              <a:ext uri="{FF2B5EF4-FFF2-40B4-BE49-F238E27FC236}">
                <a16:creationId xmlns:a16="http://schemas.microsoft.com/office/drawing/2014/main" id="{0164C182-138B-4FBD-B2EF-0F3CD7B01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014" y="173851"/>
            <a:ext cx="15586621" cy="1323375"/>
          </a:xfrm>
        </p:spPr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955B140-3902-4EB2-935A-AFD718F5C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37" y="4626776"/>
            <a:ext cx="9896872" cy="228852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5934C6F-11BB-455F-8E0F-7757695D4E08}"/>
              </a:ext>
            </a:extLst>
          </p:cNvPr>
          <p:cNvSpPr txBox="1"/>
          <p:nvPr/>
        </p:nvSpPr>
        <p:spPr>
          <a:xfrm>
            <a:off x="2782099" y="7037884"/>
            <a:ext cx="4948877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指令集手册对这一情况的描述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ECFC607-253D-4163-81F2-D34813D699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1" t="10156" r="13863" b="6813"/>
          <a:stretch/>
        </p:blipFill>
        <p:spPr>
          <a:xfrm>
            <a:off x="12427190" y="2025164"/>
            <a:ext cx="2412123" cy="497808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D7CED6C-6C25-46B2-AA23-4F33A9141C71}"/>
              </a:ext>
            </a:extLst>
          </p:cNvPr>
          <p:cNvSpPr txBox="1"/>
          <p:nvPr/>
        </p:nvSpPr>
        <p:spPr>
          <a:xfrm>
            <a:off x="11748477" y="7003247"/>
            <a:ext cx="438564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开发期间针对这一问题的讨论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785634-74D6-4311-A84B-F24AA7980762}"/>
              </a:ext>
            </a:extLst>
          </p:cNvPr>
          <p:cNvSpPr txBox="1">
            <a:spLocks/>
          </p:cNvSpPr>
          <p:nvPr/>
        </p:nvSpPr>
        <p:spPr bwMode="auto">
          <a:xfrm>
            <a:off x="1286305" y="2243471"/>
            <a:ext cx="16053958" cy="217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3600" dirty="0"/>
              <a:t>使用测试框架定位复杂</a:t>
            </a:r>
            <a:r>
              <a:rPr lang="en-US" altLang="zh-CN" sz="3600" dirty="0"/>
              <a:t>BUG</a:t>
            </a:r>
            <a:r>
              <a:rPr lang="zh-CN" altLang="en-US" sz="3600" dirty="0"/>
              <a:t>示例</a:t>
            </a:r>
            <a:endParaRPr lang="en-US" altLang="zh-CN" sz="3600" dirty="0"/>
          </a:p>
          <a:p>
            <a:pPr lvl="1" defTabSz="914400">
              <a:lnSpc>
                <a:spcPct val="150000"/>
              </a:lnSpc>
            </a:pPr>
            <a:r>
              <a:rPr lang="zh-CN" altLang="en-US" sz="3035" dirty="0"/>
              <a:t>示例</a:t>
            </a:r>
            <a:r>
              <a:rPr lang="en-US" altLang="zh-CN" sz="3035" dirty="0"/>
              <a:t>: </a:t>
            </a:r>
            <a:r>
              <a:rPr lang="zh-CN" altLang="en-US" sz="3035" dirty="0"/>
              <a:t>跨页指令相关的</a:t>
            </a:r>
            <a:r>
              <a:rPr lang="en-US" altLang="zh-CN" sz="3035" dirty="0"/>
              <a:t>BUG</a:t>
            </a:r>
          </a:p>
          <a:p>
            <a:pPr lvl="1" defTabSz="914400">
              <a:lnSpc>
                <a:spcPct val="150000"/>
              </a:lnSpc>
            </a:pPr>
            <a:endParaRPr lang="en-US" altLang="zh-CN" sz="3035" dirty="0"/>
          </a:p>
          <a:p>
            <a:pPr lvl="1" defTabSz="914400">
              <a:lnSpc>
                <a:spcPct val="150000"/>
              </a:lnSpc>
            </a:pPr>
            <a:endParaRPr lang="en-US" altLang="zh-CN" sz="3035" dirty="0"/>
          </a:p>
          <a:p>
            <a:pPr lvl="1" defTabSz="914400">
              <a:lnSpc>
                <a:spcPct val="150000"/>
              </a:lnSpc>
            </a:pPr>
            <a:endParaRPr lang="en-US" altLang="zh-CN" sz="3035" dirty="0"/>
          </a:p>
          <a:p>
            <a:pPr lvl="1" defTabSz="914400">
              <a:lnSpc>
                <a:spcPct val="150000"/>
              </a:lnSpc>
            </a:pPr>
            <a:endParaRPr lang="en-US" altLang="zh-CN" sz="3035" dirty="0"/>
          </a:p>
          <a:p>
            <a:pPr lvl="1" defTabSz="914400">
              <a:lnSpc>
                <a:spcPct val="150000"/>
              </a:lnSpc>
            </a:pPr>
            <a:endParaRPr lang="en-US" altLang="zh-CN" sz="3035" dirty="0"/>
          </a:p>
          <a:p>
            <a:pPr lvl="1" defTabSz="914400">
              <a:lnSpc>
                <a:spcPct val="150000"/>
              </a:lnSpc>
            </a:pPr>
            <a:r>
              <a:rPr lang="zh-CN" altLang="en-US" sz="3035" dirty="0"/>
              <a:t>指令集手册要求在这种指令发生</a:t>
            </a:r>
            <a:r>
              <a:rPr lang="en-US" altLang="zh-CN" sz="3035" dirty="0"/>
              <a:t>IPF</a:t>
            </a:r>
            <a:r>
              <a:rPr lang="zh-CN" altLang="en-US" sz="3035" dirty="0"/>
              <a:t>时</a:t>
            </a:r>
            <a:r>
              <a:rPr lang="en-US" altLang="zh-CN" sz="3035" dirty="0"/>
              <a:t>, </a:t>
            </a:r>
            <a:r>
              <a:rPr lang="zh-CN" altLang="en-US" sz="3035" dirty="0"/>
              <a:t>向</a:t>
            </a:r>
            <a:r>
              <a:rPr lang="en-US" altLang="zh-CN" sz="3035" dirty="0" err="1"/>
              <a:t>mepc</a:t>
            </a:r>
            <a:r>
              <a:rPr lang="zh-CN" altLang="en-US" sz="3035" dirty="0"/>
              <a:t>与</a:t>
            </a:r>
            <a:r>
              <a:rPr lang="en-US" altLang="zh-CN" sz="3035" dirty="0" err="1"/>
              <a:t>mtval</a:t>
            </a:r>
            <a:r>
              <a:rPr lang="zh-CN" altLang="en-US" sz="3035" dirty="0"/>
              <a:t>寄存器写入不同的值</a:t>
            </a:r>
            <a:endParaRPr lang="en-US" altLang="zh-CN" sz="3035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764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57B5-183E-4DF7-87FA-BB4A1C1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处理器在线差分测试仿真验证</a:t>
            </a:r>
            <a:r>
              <a:rPr lang="en-US" altLang="zh-CN" dirty="0"/>
              <a:t>-</a:t>
            </a:r>
            <a:r>
              <a:rPr lang="zh-CN" altLang="en-US" dirty="0"/>
              <a:t>示例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E9BE9-A1E6-4C5F-9D91-F74C11856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25</a:t>
            </a:fld>
            <a:endParaRPr lang="en-US" altLang="zh-CN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5F01C2-E58B-4300-BC4A-94BA4BFF6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29438" y="2360775"/>
            <a:ext cx="4762728" cy="50320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0601EB-415A-4212-9FFC-DDD8E19C1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768" y="2304172"/>
            <a:ext cx="4821186" cy="531582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83A0E5-60FB-4623-B3BC-D8291C34353E}"/>
              </a:ext>
            </a:extLst>
          </p:cNvPr>
          <p:cNvSpPr txBox="1">
            <a:spLocks/>
          </p:cNvSpPr>
          <p:nvPr/>
        </p:nvSpPr>
        <p:spPr bwMode="auto">
          <a:xfrm>
            <a:off x="738713" y="3405696"/>
            <a:ext cx="6062424" cy="3112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zh-CN" altLang="en-US" sz="2800" dirty="0"/>
              <a:t>很多</a:t>
            </a:r>
            <a:r>
              <a:rPr lang="en-US" altLang="zh-CN" sz="2800" dirty="0"/>
              <a:t>bug</a:t>
            </a:r>
            <a:r>
              <a:rPr lang="zh-CN" altLang="en-US" sz="2800" dirty="0"/>
              <a:t>被光速修复</a:t>
            </a:r>
            <a:r>
              <a:rPr lang="en-US" altLang="zh-CN" sz="2800" dirty="0"/>
              <a:t>, </a:t>
            </a:r>
            <a:r>
              <a:rPr lang="zh-CN" altLang="en-US" sz="2800" dirty="0"/>
              <a:t>仅仅留下了</a:t>
            </a:r>
            <a:r>
              <a:rPr lang="en-US" altLang="zh-CN" sz="2800" dirty="0"/>
              <a:t>git log</a:t>
            </a:r>
          </a:p>
          <a:p>
            <a:pPr lvl="1" defTabSz="914400">
              <a:lnSpc>
                <a:spcPct val="150000"/>
              </a:lnSpc>
            </a:pPr>
            <a:r>
              <a:rPr lang="zh-CN" altLang="en-US" sz="2800" dirty="0"/>
              <a:t>基于差分测试框架</a:t>
            </a:r>
            <a:r>
              <a:rPr lang="en-US" altLang="zh-CN" sz="2800" dirty="0"/>
              <a:t>, </a:t>
            </a:r>
            <a:r>
              <a:rPr lang="zh-CN" altLang="en-US" sz="2800" dirty="0"/>
              <a:t>在两天内处理了</a:t>
            </a:r>
            <a:r>
              <a:rPr lang="en-US" altLang="zh-CN" sz="2800" dirty="0"/>
              <a:t>12</a:t>
            </a:r>
            <a:r>
              <a:rPr lang="zh-CN" altLang="en-US" sz="2800" dirty="0"/>
              <a:t>个启动</a:t>
            </a:r>
            <a:r>
              <a:rPr lang="en-US" altLang="zh-CN" sz="2800" dirty="0"/>
              <a:t>Linux</a:t>
            </a:r>
            <a:r>
              <a:rPr lang="zh-CN" altLang="en-US" sz="2800" dirty="0"/>
              <a:t>时的</a:t>
            </a:r>
            <a:r>
              <a:rPr lang="en-US" altLang="zh-CN" sz="2800" dirty="0"/>
              <a:t>Bug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5BCCA-234E-439A-A069-43014AEC6F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6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26</a:t>
            </a:fld>
            <a:endParaRPr lang="en-US" altLang="zh-CN"/>
          </a:p>
        </p:txBody>
      </p:sp>
      <p:sp>
        <p:nvSpPr>
          <p:cNvPr id="6" name="标题 6">
            <a:extLst>
              <a:ext uri="{FF2B5EF4-FFF2-40B4-BE49-F238E27FC236}">
                <a16:creationId xmlns:a16="http://schemas.microsoft.com/office/drawing/2014/main" id="{06304E25-1E4A-46B7-A8ED-B155017E80A8}"/>
              </a:ext>
            </a:extLst>
          </p:cNvPr>
          <p:cNvSpPr txBox="1">
            <a:spLocks/>
          </p:cNvSpPr>
          <p:nvPr/>
        </p:nvSpPr>
        <p:spPr bwMode="auto">
          <a:xfrm>
            <a:off x="876820" y="4044811"/>
            <a:ext cx="15586621" cy="132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65024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30048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195072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60096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果壳平台在教学上的探索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3713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57B5-183E-4DF7-87FA-BB4A1C1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果壳项目对初学者是较为友好的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E9BE9-A1E6-4C5F-9D91-F74C11856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27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5BCCA-234E-439A-A069-43014AEC6F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BF024D-896A-8443-811C-A25CA2396E69}"/>
              </a:ext>
            </a:extLst>
          </p:cNvPr>
          <p:cNvSpPr txBox="1">
            <a:spLocks/>
          </p:cNvSpPr>
          <p:nvPr/>
        </p:nvSpPr>
        <p:spPr bwMode="auto">
          <a:xfrm>
            <a:off x="641151" y="2478425"/>
            <a:ext cx="11240608" cy="556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zh-CN" altLang="en-US" sz="4000" dirty="0"/>
              <a:t>易阅读</a:t>
            </a:r>
            <a:endParaRPr lang="en-US" altLang="zh-CN" sz="4000" dirty="0"/>
          </a:p>
          <a:p>
            <a:pPr lvl="2" defTabSz="914400"/>
            <a:r>
              <a:rPr lang="zh-CN" altLang="en-US" sz="3570" dirty="0"/>
              <a:t>使用 </a:t>
            </a:r>
            <a:r>
              <a:rPr lang="en-US" altLang="zh-CN" sz="3570" dirty="0"/>
              <a:t>Chisel</a:t>
            </a:r>
            <a:r>
              <a:rPr lang="zh-CN" altLang="en-US" sz="3570" dirty="0"/>
              <a:t> 语言实现，代码精简、可读性高</a:t>
            </a:r>
            <a:endParaRPr lang="en-US" altLang="zh-CN" sz="3570" dirty="0"/>
          </a:p>
          <a:p>
            <a:pPr lvl="1" defTabSz="914400"/>
            <a:r>
              <a:rPr lang="zh-CN" altLang="en-US" sz="4000" dirty="0"/>
              <a:t>易修改</a:t>
            </a:r>
            <a:endParaRPr lang="en-US" altLang="zh-CN" sz="4000" dirty="0"/>
          </a:p>
          <a:p>
            <a:pPr lvl="2" defTabSz="914400"/>
            <a:r>
              <a:rPr lang="zh-CN" altLang="en-US" sz="3570" dirty="0"/>
              <a:t>在线差分测试仿真，助力敏捷开发</a:t>
            </a:r>
            <a:endParaRPr lang="en-US" altLang="zh-CN" sz="3570" dirty="0"/>
          </a:p>
          <a:p>
            <a:pPr lvl="1" defTabSz="914400"/>
            <a:r>
              <a:rPr lang="zh-CN" altLang="en-US" sz="4000" dirty="0"/>
              <a:t>易扩展</a:t>
            </a:r>
            <a:endParaRPr lang="en-US" altLang="zh-CN" sz="4000" dirty="0"/>
          </a:p>
          <a:p>
            <a:pPr lvl="2" defTabSz="914400"/>
            <a:r>
              <a:rPr lang="zh-CN" altLang="en-US" sz="3570" dirty="0"/>
              <a:t>果壳芯片使用了“面向对象体系结构设计方法”</a:t>
            </a:r>
            <a:endParaRPr lang="en-US" altLang="zh-CN" sz="3570" dirty="0"/>
          </a:p>
          <a:p>
            <a:pPr lvl="2" defTabSz="914400"/>
            <a:r>
              <a:rPr lang="zh-CN" altLang="en-US" sz="3570" dirty="0"/>
              <a:t>将传统紧耦合的处理器内部结构解耦并对象化</a:t>
            </a:r>
            <a:endParaRPr lang="en-US" altLang="zh-CN" sz="3570" dirty="0"/>
          </a:p>
          <a:p>
            <a:pPr lvl="1" defTabSz="914400"/>
            <a:endParaRPr lang="en-US" altLang="zh-CN" sz="4000" dirty="0"/>
          </a:p>
          <a:p>
            <a:pPr lvl="2" defTabSz="914400"/>
            <a:endParaRPr lang="en-US" altLang="zh-CN" sz="357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C74490-0A91-C548-AA3E-F909F7ED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53" y="2478425"/>
            <a:ext cx="2619892" cy="322145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03F9E26-5E9D-9847-8E21-B79C93235DCC}"/>
              </a:ext>
            </a:extLst>
          </p:cNvPr>
          <p:cNvSpPr/>
          <p:nvPr/>
        </p:nvSpPr>
        <p:spPr bwMode="auto">
          <a:xfrm>
            <a:off x="12675820" y="5897583"/>
            <a:ext cx="3031958" cy="9304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“乐高积木式”的处理器敏捷设计方法</a:t>
            </a:r>
          </a:p>
        </p:txBody>
      </p:sp>
    </p:spTree>
    <p:extLst>
      <p:ext uri="{BB962C8B-B14F-4D97-AF65-F5344CB8AC3E}">
        <p14:creationId xmlns:p14="http://schemas.microsoft.com/office/powerpoint/2010/main" val="303803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57B5-183E-4DF7-87FA-BB4A1C1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基础设施逐渐完善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E9BE9-A1E6-4C5F-9D91-F74C11856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28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5BCCA-234E-439A-A069-43014AEC6F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35CE1D0-6C3F-FB48-B2D0-3B3CA1BE3D11}"/>
              </a:ext>
            </a:extLst>
          </p:cNvPr>
          <p:cNvGrpSpPr/>
          <p:nvPr/>
        </p:nvGrpSpPr>
        <p:grpSpPr>
          <a:xfrm>
            <a:off x="3173036" y="2300667"/>
            <a:ext cx="7380883" cy="5985043"/>
            <a:chOff x="4905584" y="2410286"/>
            <a:chExt cx="7380883" cy="59850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C160673E-8077-324A-A269-A7370D34CB13}"/>
                </a:ext>
              </a:extLst>
            </p:cNvPr>
            <p:cNvSpPr/>
            <p:nvPr/>
          </p:nvSpPr>
          <p:spPr bwMode="auto">
            <a:xfrm>
              <a:off x="4905584" y="2410286"/>
              <a:ext cx="7380883" cy="59850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 </a:t>
              </a:r>
              <a:endPara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 </a:t>
              </a:r>
              <a:r>
                <a:rPr kumimoji="0" lang="en-US" altLang="zh-CN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FPGA</a:t>
              </a:r>
              <a:r>
                <a:rPr kumimoji="0" lang="zh-CN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云平台</a:t>
              </a: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0DDF8AE7-0BF1-B841-BA37-B391DF7296BB}"/>
                </a:ext>
              </a:extLst>
            </p:cNvPr>
            <p:cNvSpPr/>
            <p:nvPr/>
          </p:nvSpPr>
          <p:spPr bwMode="auto">
            <a:xfrm>
              <a:off x="5775159" y="4200356"/>
              <a:ext cx="6181874" cy="386170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  </a:t>
              </a:r>
              <a:endPara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差分测试框架</a:t>
              </a:r>
              <a:endParaRPr kumimoji="0" lang="zh-CN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87AD7CF7-84A6-584C-AEEA-8C856FB6DAF9}"/>
                </a:ext>
              </a:extLst>
            </p:cNvPr>
            <p:cNvSpPr/>
            <p:nvPr/>
          </p:nvSpPr>
          <p:spPr bwMode="auto">
            <a:xfrm>
              <a:off x="6753727" y="5964986"/>
              <a:ext cx="4812629" cy="1687097"/>
            </a:xfrm>
            <a:prstGeom prst="roundRect">
              <a:avLst/>
            </a:prstGeom>
            <a:solidFill>
              <a:srgbClr val="D9B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altLang="zh-CN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zh-CN" altLang="en-US" sz="3200" b="1" dirty="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  </a:t>
              </a:r>
              <a:r>
                <a:rPr kumimoji="0" lang="zh-CN" altLang="en-US" sz="3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rPr>
                <a:t>处理器基础模块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A1B4CBBB-2274-0044-9AC4-594161B08531}"/>
              </a:ext>
            </a:extLst>
          </p:cNvPr>
          <p:cNvSpPr/>
          <p:nvPr/>
        </p:nvSpPr>
        <p:spPr bwMode="auto">
          <a:xfrm>
            <a:off x="11423494" y="3443329"/>
            <a:ext cx="1630631" cy="3497179"/>
          </a:xfrm>
          <a:prstGeom prst="rect">
            <a:avLst/>
          </a:prstGeom>
          <a:solidFill>
            <a:srgbClr val="D8D8D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b="1" dirty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 相关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 文档</a:t>
            </a:r>
            <a:endParaRPr kumimoji="0" lang="zh-CN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83624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2157B5-183E-4DF7-87FA-BB4A1C1E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果壳处理器有很大的扩展空间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9E9BE9-A1E6-4C5F-9D91-F74C118569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29</a:t>
            </a:fld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E5BCCA-234E-439A-A069-43014AEC6F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BF024D-896A-8443-811C-A25CA2396E69}"/>
              </a:ext>
            </a:extLst>
          </p:cNvPr>
          <p:cNvSpPr txBox="1">
            <a:spLocks/>
          </p:cNvSpPr>
          <p:nvPr/>
        </p:nvSpPr>
        <p:spPr bwMode="auto">
          <a:xfrm>
            <a:off x="1573837" y="1891209"/>
            <a:ext cx="13233026" cy="699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487680" indent="-4876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250" indent="-49466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7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620" indent="-41783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815" indent="-41529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300" indent="-44958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54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6pPr>
            <a:lvl7pPr marL="357378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7pPr>
            <a:lvl8pPr marL="422402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8pPr>
            <a:lvl9pPr marL="4874260" indent="-44958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defTabSz="914400"/>
            <a:r>
              <a:rPr lang="zh-CN" altLang="en-US" sz="4000" dirty="0"/>
              <a:t>亦可作为一个 </a:t>
            </a:r>
            <a:r>
              <a:rPr lang="en-US" altLang="zh-CN" sz="4000" dirty="0"/>
              <a:t>OS</a:t>
            </a:r>
            <a:r>
              <a:rPr lang="zh-CN" altLang="en-US" sz="4000" dirty="0"/>
              <a:t> 教学硬件平台，替代像 </a:t>
            </a:r>
            <a:r>
              <a:rPr lang="en-US" altLang="zh-CN" sz="4000" dirty="0"/>
              <a:t>QEMU</a:t>
            </a:r>
            <a:r>
              <a:rPr lang="zh-CN" altLang="en-US" sz="4000" dirty="0"/>
              <a:t> 这样传统的软件模拟器</a:t>
            </a:r>
            <a:endParaRPr lang="en-US" altLang="zh-CN" sz="4000" dirty="0"/>
          </a:p>
          <a:p>
            <a:pPr marL="489585" lvl="1" indent="0" defTabSz="914400">
              <a:buNone/>
            </a:pPr>
            <a:endParaRPr lang="en-US" altLang="zh-CN" sz="4000" dirty="0"/>
          </a:p>
          <a:p>
            <a:pPr lvl="1" defTabSz="914400"/>
            <a:r>
              <a:rPr lang="zh-CN" altLang="en-US" sz="4000" dirty="0"/>
              <a:t>面向体系结构</a:t>
            </a:r>
            <a:endParaRPr lang="en-US" altLang="zh-CN" sz="4000" dirty="0"/>
          </a:p>
          <a:p>
            <a:pPr lvl="2" defTabSz="914400"/>
            <a:r>
              <a:rPr lang="zh-CN" altLang="en-US" sz="3570" dirty="0"/>
              <a:t>优化各个部件的性能</a:t>
            </a:r>
            <a:endParaRPr lang="en-US" altLang="zh-CN" sz="3570" dirty="0"/>
          </a:p>
          <a:p>
            <a:pPr lvl="2" defTabSz="914400"/>
            <a:r>
              <a:rPr lang="zh-CN" altLang="en-US" sz="3570" dirty="0"/>
              <a:t>实验并测试新的硬件算法（比如分支预测、预取等等）</a:t>
            </a:r>
            <a:endParaRPr lang="en-US" altLang="zh-CN" sz="3570" dirty="0"/>
          </a:p>
          <a:p>
            <a:pPr lvl="1" defTabSz="914400"/>
            <a:endParaRPr lang="en-US" altLang="zh-CN" sz="4000" dirty="0"/>
          </a:p>
          <a:p>
            <a:pPr lvl="1" defTabSz="914400"/>
            <a:r>
              <a:rPr lang="zh-CN" altLang="en-US" sz="4000" dirty="0"/>
              <a:t>面向操作系统</a:t>
            </a:r>
            <a:endParaRPr lang="en-US" altLang="zh-CN" sz="4000" dirty="0"/>
          </a:p>
          <a:p>
            <a:pPr lvl="2" defTabSz="914400"/>
            <a:r>
              <a:rPr lang="zh-CN" altLang="en-US" sz="3570" dirty="0"/>
              <a:t>增加用户自己定义的新指令（</a:t>
            </a:r>
            <a:r>
              <a:rPr lang="en-US" altLang="zh-CN" sz="3570" dirty="0"/>
              <a:t>AI</a:t>
            </a:r>
            <a:r>
              <a:rPr lang="zh-CN" altLang="en-US" sz="3570" dirty="0"/>
              <a:t>相关、微内核相关等）</a:t>
            </a:r>
            <a:endParaRPr lang="en-US" altLang="zh-CN" sz="3570" dirty="0"/>
          </a:p>
          <a:p>
            <a:pPr lvl="2" defTabSz="914400"/>
            <a:r>
              <a:rPr lang="zh-CN" altLang="en-US" sz="3570" dirty="0"/>
              <a:t>实验新的 </a:t>
            </a:r>
            <a:r>
              <a:rPr lang="en-US" altLang="zh-CN" sz="3570" dirty="0"/>
              <a:t>MMU</a:t>
            </a:r>
            <a:r>
              <a:rPr lang="zh-CN" altLang="en-US" sz="3570" dirty="0"/>
              <a:t> 策略、特权级策略</a:t>
            </a:r>
            <a:endParaRPr lang="en-US" altLang="zh-CN" sz="3570" dirty="0"/>
          </a:p>
          <a:p>
            <a:pPr lvl="2" defTabSz="914400"/>
            <a:endParaRPr lang="en-US" altLang="zh-CN" sz="3570" dirty="0"/>
          </a:p>
          <a:p>
            <a:pPr lvl="2" defTabSz="914400"/>
            <a:endParaRPr lang="en-US" altLang="zh-CN" sz="3570" dirty="0"/>
          </a:p>
        </p:txBody>
      </p:sp>
    </p:spTree>
    <p:extLst>
      <p:ext uri="{BB962C8B-B14F-4D97-AF65-F5344CB8AC3E}">
        <p14:creationId xmlns:p14="http://schemas.microsoft.com/office/powerpoint/2010/main" val="197021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3</a:t>
            </a:fld>
            <a:endParaRPr lang="en-US" altLang="zh-CN"/>
          </a:p>
        </p:txBody>
      </p:sp>
      <p:sp>
        <p:nvSpPr>
          <p:cNvPr id="6" name="标题 6">
            <a:extLst>
              <a:ext uri="{FF2B5EF4-FFF2-40B4-BE49-F238E27FC236}">
                <a16:creationId xmlns:a16="http://schemas.microsoft.com/office/drawing/2014/main" id="{06304E25-1E4A-46B7-A8ED-B155017E80A8}"/>
              </a:ext>
            </a:extLst>
          </p:cNvPr>
          <p:cNvSpPr txBox="1">
            <a:spLocks/>
          </p:cNvSpPr>
          <p:nvPr/>
        </p:nvSpPr>
        <p:spPr bwMode="auto">
          <a:xfrm>
            <a:off x="876820" y="4044811"/>
            <a:ext cx="15586621" cy="132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65024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30048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195072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60096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defTabSz="914400"/>
            <a:r>
              <a:rPr lang="en-US" altLang="zh-CN" dirty="0" err="1"/>
              <a:t>NutShell</a:t>
            </a:r>
            <a:r>
              <a:rPr lang="zh-CN" altLang="en-US" dirty="0"/>
              <a:t>简介</a:t>
            </a:r>
          </a:p>
        </p:txBody>
      </p:sp>
    </p:spTree>
    <p:extLst>
      <p:ext uri="{BB962C8B-B14F-4D97-AF65-F5344CB8AC3E}">
        <p14:creationId xmlns:p14="http://schemas.microsoft.com/office/powerpoint/2010/main" val="3543938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029C0EC-C639-4798-95F8-35BC083499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DC6995A-F155-467E-A62E-42CF8597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30</a:t>
            </a:fld>
            <a:endParaRPr lang="en-US" altLang="zh-CN"/>
          </a:p>
        </p:txBody>
      </p:sp>
      <p:sp>
        <p:nvSpPr>
          <p:cNvPr id="6" name="标题 6">
            <a:extLst>
              <a:ext uri="{FF2B5EF4-FFF2-40B4-BE49-F238E27FC236}">
                <a16:creationId xmlns:a16="http://schemas.microsoft.com/office/drawing/2014/main" id="{06304E25-1E4A-46B7-A8ED-B155017E80A8}"/>
              </a:ext>
            </a:extLst>
          </p:cNvPr>
          <p:cNvSpPr txBox="1">
            <a:spLocks/>
          </p:cNvSpPr>
          <p:nvPr/>
        </p:nvSpPr>
        <p:spPr bwMode="auto">
          <a:xfrm>
            <a:off x="876820" y="4044811"/>
            <a:ext cx="15586621" cy="132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65024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130048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195072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2600960" algn="l" rtl="0" fontAlgn="base">
              <a:spcBef>
                <a:spcPct val="0"/>
              </a:spcBef>
              <a:spcAft>
                <a:spcPct val="0"/>
              </a:spcAft>
              <a:defRPr sz="5545" b="1">
                <a:solidFill>
                  <a:schemeClr val="tx2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r>
              <a:rPr lang="zh-CN" altLang="en-US" dirty="0"/>
              <a:t>候选试题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649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RV64</a:t>
            </a:r>
            <a:r>
              <a:rPr kumimoji="1" lang="zh-CN" altLang="en-US" dirty="0"/>
              <a:t>特权级简介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702048"/>
            <a:ext cx="7314461" cy="7017490"/>
          </a:xfrm>
        </p:spPr>
        <p:txBody>
          <a:bodyPr/>
          <a:lstStyle/>
          <a:p>
            <a:r>
              <a:rPr kumimoji="1" lang="zh-CN" altLang="en-US" dirty="0"/>
              <a:t>分为 </a:t>
            </a:r>
            <a:r>
              <a:rPr kumimoji="1" lang="en-US" altLang="zh-CN" dirty="0"/>
              <a:t>3</a:t>
            </a:r>
            <a:r>
              <a:rPr kumimoji="1" lang="zh-CN" altLang="en-US" dirty="0"/>
              <a:t> 种特权状态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(Machine)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Bootloader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S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(Supervisor)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OS</a:t>
            </a:r>
          </a:p>
          <a:p>
            <a:pPr lvl="1"/>
            <a:r>
              <a:rPr kumimoji="1" lang="en-US" altLang="zh-CN" dirty="0">
                <a:sym typeface="Wingdings" pitchFamily="2" charset="2"/>
              </a:rPr>
              <a:t>U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(User)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-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>
                <a:sym typeface="Wingdings" pitchFamily="2" charset="2"/>
              </a:rPr>
              <a:t>Program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与各种 </a:t>
            </a:r>
            <a:r>
              <a:rPr kumimoji="1" lang="en-US" altLang="zh-CN" dirty="0"/>
              <a:t>RISC</a:t>
            </a:r>
            <a:r>
              <a:rPr kumimoji="1" lang="zh-CN" altLang="en-US" dirty="0"/>
              <a:t> 的实现类似，定义了特权级寄存器 </a:t>
            </a:r>
            <a:r>
              <a:rPr kumimoji="1" lang="en-US" altLang="zh-CN" dirty="0"/>
              <a:t>(CSR)</a:t>
            </a:r>
          </a:p>
          <a:p>
            <a:pPr lvl="1"/>
            <a:r>
              <a:rPr kumimoji="1" lang="zh-CN" altLang="en-US" dirty="0"/>
              <a:t>协助</a:t>
            </a:r>
            <a:r>
              <a:rPr kumimoji="1" lang="en-US" altLang="zh-CN" dirty="0"/>
              <a:t>OS</a:t>
            </a:r>
            <a:r>
              <a:rPr kumimoji="1" lang="zh-CN" altLang="en-US" dirty="0"/>
              <a:t>进行页表管理、中断处理等等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F11C90-C37A-BF42-BEEB-AA7CDFA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392" y="2362868"/>
            <a:ext cx="8648700" cy="210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E8A1F2-BA14-F848-8E2D-C8814E6F2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90" y="4899839"/>
            <a:ext cx="60833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3A9840-6AB3-644E-A530-79A36CB684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6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RV64</a:t>
            </a:r>
            <a:r>
              <a:rPr kumimoji="1" lang="zh-CN" altLang="en-US" dirty="0"/>
              <a:t>特权级简介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702048"/>
            <a:ext cx="13923808" cy="995917"/>
          </a:xfrm>
        </p:spPr>
        <p:txBody>
          <a:bodyPr/>
          <a:lstStyle/>
          <a:p>
            <a:r>
              <a:rPr kumimoji="1" lang="zh-CN" altLang="en-US" dirty="0"/>
              <a:t>关注中断</a:t>
            </a:r>
            <a:r>
              <a:rPr kumimoji="1" lang="en-US" altLang="zh-CN" dirty="0"/>
              <a:t>/</a:t>
            </a:r>
            <a:r>
              <a:rPr kumimoji="1" lang="zh-CN" altLang="en-US" dirty="0"/>
              <a:t>异常的处理过程</a:t>
            </a:r>
            <a:endParaRPr kumimoji="1" lang="en-US" altLang="zh-CN" dirty="0"/>
          </a:p>
          <a:p>
            <a:r>
              <a:rPr kumimoji="1" lang="zh-CN" altLang="en-US" dirty="0"/>
              <a:t>一类特殊的寄存器：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ideleg</a:t>
            </a:r>
            <a:r>
              <a:rPr kumimoji="1" lang="en-US" altLang="zh-CN" dirty="0"/>
              <a:t>/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edeleg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32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47745-0D7F-3A46-AE76-423D1B22E8FD}"/>
              </a:ext>
            </a:extLst>
          </p:cNvPr>
          <p:cNvSpPr/>
          <p:nvPr/>
        </p:nvSpPr>
        <p:spPr bwMode="auto">
          <a:xfrm>
            <a:off x="5662863" y="3597630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M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75106C-3FBB-2A43-90FC-D47290EA9752}"/>
              </a:ext>
            </a:extLst>
          </p:cNvPr>
          <p:cNvSpPr/>
          <p:nvPr/>
        </p:nvSpPr>
        <p:spPr bwMode="auto">
          <a:xfrm>
            <a:off x="5662863" y="5455623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S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CF2F9B-F6BB-1143-9AC5-BFDE0FFCEBE0}"/>
              </a:ext>
            </a:extLst>
          </p:cNvPr>
          <p:cNvSpPr/>
          <p:nvPr/>
        </p:nvSpPr>
        <p:spPr bwMode="auto">
          <a:xfrm>
            <a:off x="5662863" y="7313616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U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0FB5CA48-CF70-7F4C-8A85-57CF484E6607}"/>
              </a:ext>
            </a:extLst>
          </p:cNvPr>
          <p:cNvSpPr/>
          <p:nvPr/>
        </p:nvSpPr>
        <p:spPr bwMode="auto">
          <a:xfrm>
            <a:off x="1588169" y="7633432"/>
            <a:ext cx="2566736" cy="7405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用户程序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37C6713-B54C-2641-BD51-679878147D31}"/>
              </a:ext>
            </a:extLst>
          </p:cNvPr>
          <p:cNvSpPr/>
          <p:nvPr/>
        </p:nvSpPr>
        <p:spPr bwMode="auto">
          <a:xfrm>
            <a:off x="4154905" y="7869667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508376-D525-2742-8ABC-A8B26691A52A}"/>
              </a:ext>
            </a:extLst>
          </p:cNvPr>
          <p:cNvGrpSpPr/>
          <p:nvPr/>
        </p:nvGrpSpPr>
        <p:grpSpPr>
          <a:xfrm>
            <a:off x="4154905" y="8354554"/>
            <a:ext cx="1507958" cy="1219358"/>
            <a:chOff x="4604084" y="7868216"/>
            <a:chExt cx="1507958" cy="1219358"/>
          </a:xfrm>
        </p:grpSpPr>
        <p:sp>
          <p:nvSpPr>
            <p:cNvPr id="16" name="爆炸形 1 15">
              <a:extLst>
                <a:ext uri="{FF2B5EF4-FFF2-40B4-BE49-F238E27FC236}">
                  <a16:creationId xmlns:a16="http://schemas.microsoft.com/office/drawing/2014/main" id="{11EB9DF0-E740-F248-942E-1441B4C0573F}"/>
                </a:ext>
              </a:extLst>
            </p:cNvPr>
            <p:cNvSpPr/>
            <p:nvPr/>
          </p:nvSpPr>
          <p:spPr bwMode="auto">
            <a:xfrm>
              <a:off x="4604084" y="7868216"/>
              <a:ext cx="1507958" cy="1219358"/>
            </a:xfrm>
            <a:prstGeom prst="irregularSeal1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264BBE-FD84-F341-9FB3-ACB609F26C39}"/>
                </a:ext>
              </a:extLst>
            </p:cNvPr>
            <p:cNvSpPr txBox="1"/>
            <p:nvPr/>
          </p:nvSpPr>
          <p:spPr>
            <a:xfrm>
              <a:off x="4989094" y="8154729"/>
              <a:ext cx="1122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Trap</a:t>
              </a:r>
              <a:r>
                <a:rPr kumimoji="1" lang="zh-CN" altLang="en-US" dirty="0"/>
                <a:t>！</a:t>
              </a:r>
            </a:p>
          </p:txBody>
        </p:sp>
      </p:grpSp>
      <p:sp>
        <p:nvSpPr>
          <p:cNvPr id="19" name="上箭头 18">
            <a:extLst>
              <a:ext uri="{FF2B5EF4-FFF2-40B4-BE49-F238E27FC236}">
                <a16:creationId xmlns:a16="http://schemas.microsoft.com/office/drawing/2014/main" id="{275E9A6F-4C42-8B45-8899-E2366D277C83}"/>
              </a:ext>
            </a:extLst>
          </p:cNvPr>
          <p:cNvSpPr/>
          <p:nvPr/>
        </p:nvSpPr>
        <p:spPr bwMode="auto">
          <a:xfrm>
            <a:off x="5951621" y="4122823"/>
            <a:ext cx="625642" cy="386394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20CE6-33EE-A741-B6F4-085732D65360}"/>
              </a:ext>
            </a:extLst>
          </p:cNvPr>
          <p:cNvSpPr txBox="1"/>
          <p:nvPr/>
        </p:nvSpPr>
        <p:spPr>
          <a:xfrm>
            <a:off x="10653911" y="4751978"/>
            <a:ext cx="378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mideleg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medeleg</a:t>
            </a:r>
            <a:endParaRPr kumimoji="1" lang="zh-CN" altLang="en-US" dirty="0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9F5565FB-F147-7646-90BD-1D59BFF37F86}"/>
              </a:ext>
            </a:extLst>
          </p:cNvPr>
          <p:cNvSpPr/>
          <p:nvPr/>
        </p:nvSpPr>
        <p:spPr bwMode="auto">
          <a:xfrm>
            <a:off x="9689432" y="4122823"/>
            <a:ext cx="609600" cy="213359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12428A33-875E-8946-A9F9-58B6947BAFC6}"/>
              </a:ext>
            </a:extLst>
          </p:cNvPr>
          <p:cNvSpPr/>
          <p:nvPr/>
        </p:nvSpPr>
        <p:spPr bwMode="auto">
          <a:xfrm>
            <a:off x="10653911" y="6009266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23CB2B9-C5CD-5E46-833C-6193983AE22B}"/>
              </a:ext>
            </a:extLst>
          </p:cNvPr>
          <p:cNvSpPr/>
          <p:nvPr/>
        </p:nvSpPr>
        <p:spPr bwMode="auto">
          <a:xfrm>
            <a:off x="12195907" y="5752479"/>
            <a:ext cx="2844894" cy="8675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OS_</a:t>
            </a: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Handler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B886C0-BEF2-E54B-B825-C7EA9F34B7BD}"/>
              </a:ext>
            </a:extLst>
          </p:cNvPr>
          <p:cNvSpPr txBox="1"/>
          <p:nvPr/>
        </p:nvSpPr>
        <p:spPr>
          <a:xfrm>
            <a:off x="6922168" y="902671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83BE813-41A4-1C47-A26F-A4BDF82245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RV64</a:t>
            </a:r>
            <a:r>
              <a:rPr kumimoji="1" lang="zh-CN" altLang="en-US" dirty="0"/>
              <a:t>特权级简介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702048"/>
            <a:ext cx="13923808" cy="995917"/>
          </a:xfrm>
        </p:spPr>
        <p:txBody>
          <a:bodyPr/>
          <a:lstStyle/>
          <a:p>
            <a:r>
              <a:rPr kumimoji="1" lang="zh-CN" altLang="en-US" dirty="0"/>
              <a:t>关注中断</a:t>
            </a:r>
            <a:r>
              <a:rPr kumimoji="1" lang="en-US" altLang="zh-CN" dirty="0"/>
              <a:t>/</a:t>
            </a:r>
            <a:r>
              <a:rPr kumimoji="1" lang="zh-CN" altLang="en-US" dirty="0"/>
              <a:t>异常的处理过程</a:t>
            </a:r>
            <a:endParaRPr kumimoji="1" lang="en-US" altLang="zh-CN" dirty="0"/>
          </a:p>
          <a:p>
            <a:r>
              <a:rPr kumimoji="1" lang="zh-CN" altLang="en-US" dirty="0"/>
              <a:t>一类特殊的寄存器：</a:t>
            </a:r>
            <a:r>
              <a:rPr kumimoji="1" lang="en-US" altLang="zh-CN" dirty="0">
                <a:solidFill>
                  <a:srgbClr val="C00000"/>
                </a:solidFill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ideleg</a:t>
            </a:r>
            <a:r>
              <a:rPr kumimoji="1" lang="en-US" altLang="zh-CN" dirty="0"/>
              <a:t>/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edeleg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47745-0D7F-3A46-AE76-423D1B22E8FD}"/>
              </a:ext>
            </a:extLst>
          </p:cNvPr>
          <p:cNvSpPr/>
          <p:nvPr/>
        </p:nvSpPr>
        <p:spPr bwMode="auto">
          <a:xfrm>
            <a:off x="5662863" y="3613669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M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75106C-3FBB-2A43-90FC-D47290EA9752}"/>
              </a:ext>
            </a:extLst>
          </p:cNvPr>
          <p:cNvSpPr/>
          <p:nvPr/>
        </p:nvSpPr>
        <p:spPr bwMode="auto">
          <a:xfrm>
            <a:off x="5662863" y="5471662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S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CF2F9B-F6BB-1143-9AC5-BFDE0FFCEBE0}"/>
              </a:ext>
            </a:extLst>
          </p:cNvPr>
          <p:cNvSpPr/>
          <p:nvPr/>
        </p:nvSpPr>
        <p:spPr bwMode="auto">
          <a:xfrm>
            <a:off x="5662863" y="7329655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U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0FB5CA48-CF70-7F4C-8A85-57CF484E6607}"/>
              </a:ext>
            </a:extLst>
          </p:cNvPr>
          <p:cNvSpPr/>
          <p:nvPr/>
        </p:nvSpPr>
        <p:spPr bwMode="auto">
          <a:xfrm>
            <a:off x="1588169" y="5706507"/>
            <a:ext cx="2566736" cy="7405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OS</a:t>
            </a: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 代码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37C6713-B54C-2641-BD51-679878147D31}"/>
              </a:ext>
            </a:extLst>
          </p:cNvPr>
          <p:cNvSpPr/>
          <p:nvPr/>
        </p:nvSpPr>
        <p:spPr bwMode="auto">
          <a:xfrm>
            <a:off x="4154905" y="5942742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508376-D525-2742-8ABC-A8B26691A52A}"/>
              </a:ext>
            </a:extLst>
          </p:cNvPr>
          <p:cNvGrpSpPr/>
          <p:nvPr/>
        </p:nvGrpSpPr>
        <p:grpSpPr>
          <a:xfrm>
            <a:off x="4154905" y="6427629"/>
            <a:ext cx="1507958" cy="1219358"/>
            <a:chOff x="4604084" y="7868216"/>
            <a:chExt cx="1507958" cy="1219358"/>
          </a:xfrm>
        </p:grpSpPr>
        <p:sp>
          <p:nvSpPr>
            <p:cNvPr id="16" name="爆炸形 1 15">
              <a:extLst>
                <a:ext uri="{FF2B5EF4-FFF2-40B4-BE49-F238E27FC236}">
                  <a16:creationId xmlns:a16="http://schemas.microsoft.com/office/drawing/2014/main" id="{11EB9DF0-E740-F248-942E-1441B4C0573F}"/>
                </a:ext>
              </a:extLst>
            </p:cNvPr>
            <p:cNvSpPr/>
            <p:nvPr/>
          </p:nvSpPr>
          <p:spPr bwMode="auto">
            <a:xfrm>
              <a:off x="4604084" y="7868216"/>
              <a:ext cx="1507958" cy="1219358"/>
            </a:xfrm>
            <a:prstGeom prst="irregularSeal1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264BBE-FD84-F341-9FB3-ACB609F26C39}"/>
                </a:ext>
              </a:extLst>
            </p:cNvPr>
            <p:cNvSpPr txBox="1"/>
            <p:nvPr/>
          </p:nvSpPr>
          <p:spPr>
            <a:xfrm>
              <a:off x="4989094" y="8154729"/>
              <a:ext cx="1122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Trap</a:t>
              </a:r>
              <a:r>
                <a:rPr kumimoji="1" lang="zh-CN" altLang="en-US" dirty="0"/>
                <a:t>！</a:t>
              </a:r>
            </a:p>
          </p:txBody>
        </p:sp>
      </p:grpSp>
      <p:sp>
        <p:nvSpPr>
          <p:cNvPr id="19" name="上箭头 18">
            <a:extLst>
              <a:ext uri="{FF2B5EF4-FFF2-40B4-BE49-F238E27FC236}">
                <a16:creationId xmlns:a16="http://schemas.microsoft.com/office/drawing/2014/main" id="{275E9A6F-4C42-8B45-8899-E2366D277C83}"/>
              </a:ext>
            </a:extLst>
          </p:cNvPr>
          <p:cNvSpPr/>
          <p:nvPr/>
        </p:nvSpPr>
        <p:spPr bwMode="auto">
          <a:xfrm>
            <a:off x="5951621" y="4138862"/>
            <a:ext cx="625642" cy="2038075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20CE6-33EE-A741-B6F4-085732D65360}"/>
              </a:ext>
            </a:extLst>
          </p:cNvPr>
          <p:cNvSpPr txBox="1"/>
          <p:nvPr/>
        </p:nvSpPr>
        <p:spPr>
          <a:xfrm>
            <a:off x="10653911" y="4768017"/>
            <a:ext cx="378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mideleg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medeleg</a:t>
            </a:r>
            <a:endParaRPr kumimoji="1" lang="zh-CN" altLang="en-US" dirty="0"/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12428A33-875E-8946-A9F9-58B6947BAFC6}"/>
              </a:ext>
            </a:extLst>
          </p:cNvPr>
          <p:cNvSpPr/>
          <p:nvPr/>
        </p:nvSpPr>
        <p:spPr bwMode="auto">
          <a:xfrm>
            <a:off x="10619873" y="4081181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23CB2B9-C5CD-5E46-833C-6193983AE22B}"/>
              </a:ext>
            </a:extLst>
          </p:cNvPr>
          <p:cNvSpPr/>
          <p:nvPr/>
        </p:nvSpPr>
        <p:spPr bwMode="auto">
          <a:xfrm>
            <a:off x="12127831" y="3653975"/>
            <a:ext cx="2943101" cy="9049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BBL_</a:t>
            </a: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Handler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B886C0-BEF2-E54B-B825-C7EA9F34B7BD}"/>
              </a:ext>
            </a:extLst>
          </p:cNvPr>
          <p:cNvSpPr txBox="1"/>
          <p:nvPr/>
        </p:nvSpPr>
        <p:spPr>
          <a:xfrm>
            <a:off x="6922168" y="9042754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9D9A3AC-E85C-B94D-BB56-D9B07BED4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66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RV64</a:t>
            </a:r>
            <a:r>
              <a:rPr kumimoji="1" lang="zh-CN" altLang="en-US" dirty="0"/>
              <a:t>特权级简介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7013" y="1702048"/>
            <a:ext cx="13923808" cy="995917"/>
          </a:xfrm>
        </p:spPr>
        <p:txBody>
          <a:bodyPr/>
          <a:lstStyle/>
          <a:p>
            <a:r>
              <a:rPr kumimoji="1" lang="zh-CN" altLang="en-US" dirty="0"/>
              <a:t>关注中断</a:t>
            </a:r>
            <a:r>
              <a:rPr kumimoji="1" lang="en-US" altLang="zh-CN" dirty="0"/>
              <a:t>/</a:t>
            </a:r>
            <a:r>
              <a:rPr kumimoji="1" lang="zh-CN" altLang="en-US" dirty="0"/>
              <a:t>异常的处理过程</a:t>
            </a:r>
            <a:endParaRPr kumimoji="1" lang="en-US" altLang="zh-CN" dirty="0"/>
          </a:p>
          <a:p>
            <a:r>
              <a:rPr kumimoji="1" lang="zh-CN" altLang="en-US" dirty="0"/>
              <a:t>一类特殊的寄存器：</a:t>
            </a:r>
            <a:r>
              <a:rPr kumimoji="1" lang="en-US" altLang="zh-CN" dirty="0">
                <a:solidFill>
                  <a:srgbClr val="C00000"/>
                </a:solidFill>
              </a:rPr>
              <a:t> 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ideleg</a:t>
            </a:r>
            <a:r>
              <a:rPr kumimoji="1" lang="en-US" altLang="zh-CN" dirty="0"/>
              <a:t>/</a:t>
            </a:r>
            <a:r>
              <a:rPr kumimoji="1" lang="en-US" altLang="zh-CN" dirty="0" err="1">
                <a:solidFill>
                  <a:srgbClr val="C00000"/>
                </a:solidFill>
              </a:rPr>
              <a:t>X</a:t>
            </a:r>
            <a:r>
              <a:rPr kumimoji="1" lang="en-US" altLang="zh-CN" dirty="0" err="1"/>
              <a:t>edeleg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A47745-0D7F-3A46-AE76-423D1B22E8FD}"/>
              </a:ext>
            </a:extLst>
          </p:cNvPr>
          <p:cNvSpPr/>
          <p:nvPr/>
        </p:nvSpPr>
        <p:spPr bwMode="auto">
          <a:xfrm>
            <a:off x="5662863" y="3597630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M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75106C-3FBB-2A43-90FC-D47290EA9752}"/>
              </a:ext>
            </a:extLst>
          </p:cNvPr>
          <p:cNvSpPr/>
          <p:nvPr/>
        </p:nvSpPr>
        <p:spPr bwMode="auto">
          <a:xfrm>
            <a:off x="5662863" y="5455623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S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CCF2F9B-F6BB-1143-9AC5-BFDE0FFCEBE0}"/>
              </a:ext>
            </a:extLst>
          </p:cNvPr>
          <p:cNvSpPr/>
          <p:nvPr/>
        </p:nvSpPr>
        <p:spPr bwMode="auto">
          <a:xfrm>
            <a:off x="5662863" y="7313616"/>
            <a:ext cx="4957010" cy="1203158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U</a:t>
            </a:r>
            <a:r>
              <a:rPr kumimoji="0" lang="zh-CN" altLang="en-US" sz="4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 </a:t>
            </a:r>
            <a:r>
              <a:rPr lang="zh-CN" altLang="en-US" sz="4000" b="1" dirty="0">
                <a:solidFill>
                  <a:schemeClr val="bg1"/>
                </a:solidFill>
                <a:latin typeface="Arial" panose="020B0604020202020204" pitchFamily="34" charset="0"/>
                <a:ea typeface="宋体" pitchFamily="2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0FB5CA48-CF70-7F4C-8A85-57CF484E6607}"/>
              </a:ext>
            </a:extLst>
          </p:cNvPr>
          <p:cNvSpPr/>
          <p:nvPr/>
        </p:nvSpPr>
        <p:spPr bwMode="auto">
          <a:xfrm>
            <a:off x="1588169" y="7633432"/>
            <a:ext cx="2566736" cy="740547"/>
          </a:xfrm>
          <a:prstGeom prst="snip1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用户程序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C37C6713-B54C-2641-BD51-679878147D31}"/>
              </a:ext>
            </a:extLst>
          </p:cNvPr>
          <p:cNvSpPr/>
          <p:nvPr/>
        </p:nvSpPr>
        <p:spPr bwMode="auto">
          <a:xfrm>
            <a:off x="4154905" y="7869667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7508376-D525-2742-8ABC-A8B26691A52A}"/>
              </a:ext>
            </a:extLst>
          </p:cNvPr>
          <p:cNvGrpSpPr/>
          <p:nvPr/>
        </p:nvGrpSpPr>
        <p:grpSpPr>
          <a:xfrm>
            <a:off x="4154905" y="8354554"/>
            <a:ext cx="1507958" cy="1219358"/>
            <a:chOff x="4604084" y="7868216"/>
            <a:chExt cx="1507958" cy="1219358"/>
          </a:xfrm>
        </p:grpSpPr>
        <p:sp>
          <p:nvSpPr>
            <p:cNvPr id="16" name="爆炸形 1 15">
              <a:extLst>
                <a:ext uri="{FF2B5EF4-FFF2-40B4-BE49-F238E27FC236}">
                  <a16:creationId xmlns:a16="http://schemas.microsoft.com/office/drawing/2014/main" id="{11EB9DF0-E740-F248-942E-1441B4C0573F}"/>
                </a:ext>
              </a:extLst>
            </p:cNvPr>
            <p:cNvSpPr/>
            <p:nvPr/>
          </p:nvSpPr>
          <p:spPr bwMode="auto">
            <a:xfrm>
              <a:off x="4604084" y="7868216"/>
              <a:ext cx="1507958" cy="1219358"/>
            </a:xfrm>
            <a:prstGeom prst="irregularSeal1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264BBE-FD84-F341-9FB3-ACB609F26C39}"/>
                </a:ext>
              </a:extLst>
            </p:cNvPr>
            <p:cNvSpPr txBox="1"/>
            <p:nvPr/>
          </p:nvSpPr>
          <p:spPr>
            <a:xfrm>
              <a:off x="4989094" y="8154729"/>
              <a:ext cx="11229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Trap</a:t>
              </a:r>
              <a:r>
                <a:rPr kumimoji="1" lang="zh-CN" altLang="en-US" dirty="0"/>
                <a:t>！</a:t>
              </a:r>
            </a:p>
          </p:txBody>
        </p:sp>
      </p:grpSp>
      <p:sp>
        <p:nvSpPr>
          <p:cNvPr id="19" name="上箭头 18">
            <a:extLst>
              <a:ext uri="{FF2B5EF4-FFF2-40B4-BE49-F238E27FC236}">
                <a16:creationId xmlns:a16="http://schemas.microsoft.com/office/drawing/2014/main" id="{275E9A6F-4C42-8B45-8899-E2366D277C83}"/>
              </a:ext>
            </a:extLst>
          </p:cNvPr>
          <p:cNvSpPr/>
          <p:nvPr/>
        </p:nvSpPr>
        <p:spPr bwMode="auto">
          <a:xfrm>
            <a:off x="5951621" y="4122823"/>
            <a:ext cx="625642" cy="3863942"/>
          </a:xfrm>
          <a:prstGeom prst="up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1620CE6-33EE-A741-B6F4-085732D65360}"/>
              </a:ext>
            </a:extLst>
          </p:cNvPr>
          <p:cNvSpPr txBox="1"/>
          <p:nvPr/>
        </p:nvSpPr>
        <p:spPr>
          <a:xfrm>
            <a:off x="10653911" y="4751978"/>
            <a:ext cx="378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mideleg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medeleg</a:t>
            </a:r>
            <a:endParaRPr kumimoji="1" lang="zh-CN" altLang="en-US" dirty="0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9F5565FB-F147-7646-90BD-1D59BFF37F86}"/>
              </a:ext>
            </a:extLst>
          </p:cNvPr>
          <p:cNvSpPr/>
          <p:nvPr/>
        </p:nvSpPr>
        <p:spPr bwMode="auto">
          <a:xfrm>
            <a:off x="9689432" y="4122823"/>
            <a:ext cx="609600" cy="3863942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12428A33-875E-8946-A9F9-58B6947BAFC6}"/>
              </a:ext>
            </a:extLst>
          </p:cNvPr>
          <p:cNvSpPr/>
          <p:nvPr/>
        </p:nvSpPr>
        <p:spPr bwMode="auto">
          <a:xfrm>
            <a:off x="10619873" y="7798975"/>
            <a:ext cx="1507958" cy="234195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823CB2B9-C5CD-5E46-833C-6193983AE22B}"/>
              </a:ext>
            </a:extLst>
          </p:cNvPr>
          <p:cNvSpPr/>
          <p:nvPr/>
        </p:nvSpPr>
        <p:spPr bwMode="auto">
          <a:xfrm>
            <a:off x="12127831" y="7481405"/>
            <a:ext cx="2935706" cy="8675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200" b="1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rPr>
              <a:t>User_</a:t>
            </a:r>
            <a:r>
              <a:rPr kumimoji="0" lang="en-US" altLang="zh-CN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itchFamily="2" charset="-122"/>
              </a:rPr>
              <a:t>Handler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DB886C0-BEF2-E54B-B825-C7EA9F34B7BD}"/>
              </a:ext>
            </a:extLst>
          </p:cNvPr>
          <p:cNvSpPr txBox="1"/>
          <p:nvPr/>
        </p:nvSpPr>
        <p:spPr>
          <a:xfrm>
            <a:off x="6922168" y="9026715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场景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C6AD903-F7DE-3A4B-9FD8-201AAB7F4597}"/>
              </a:ext>
            </a:extLst>
          </p:cNvPr>
          <p:cNvSpPr txBox="1"/>
          <p:nvPr/>
        </p:nvSpPr>
        <p:spPr>
          <a:xfrm>
            <a:off x="10653911" y="6566260"/>
            <a:ext cx="378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sideleg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sedeleg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0AB6FA-924E-544F-ACCE-F8B285AD38DB}"/>
              </a:ext>
            </a:extLst>
          </p:cNvPr>
          <p:cNvSpPr txBox="1"/>
          <p:nvPr/>
        </p:nvSpPr>
        <p:spPr>
          <a:xfrm>
            <a:off x="13595684" y="2766409"/>
            <a:ext cx="11229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9600" dirty="0">
                <a:solidFill>
                  <a:schemeClr val="tx2"/>
                </a:solidFill>
              </a:rPr>
              <a:t>？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A891FAD-3AA0-8746-A878-2F44558207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4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用户态中断（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28" y="1156616"/>
            <a:ext cx="13923808" cy="6736099"/>
          </a:xfrm>
        </p:spPr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需要 </a:t>
            </a:r>
            <a:r>
              <a:rPr kumimoji="1" lang="en-US" altLang="zh-CN" dirty="0"/>
              <a:t>CPU</a:t>
            </a:r>
            <a:r>
              <a:rPr kumimoji="1" lang="zh-CN" altLang="en-US" dirty="0"/>
              <a:t> 的硬件支持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增加一组针对用户态的 </a:t>
            </a:r>
            <a:r>
              <a:rPr kumimoji="1" lang="en-US" altLang="zh-CN" dirty="0"/>
              <a:t>CSR</a:t>
            </a:r>
            <a:r>
              <a:rPr kumimoji="1" lang="zh-CN" altLang="en-US" dirty="0"/>
              <a:t> 寄存器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包括 </a:t>
            </a:r>
            <a:r>
              <a:rPr kumimoji="1" lang="en-US" altLang="zh-CN" dirty="0" err="1"/>
              <a:t>ustatus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ucause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utvec</a:t>
            </a:r>
            <a:r>
              <a:rPr kumimoji="1" lang="zh-CN" altLang="en-US" dirty="0"/>
              <a:t> 等等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增加全新的异常</a:t>
            </a:r>
            <a:r>
              <a:rPr kumimoji="1" lang="en-US" altLang="zh-CN" dirty="0"/>
              <a:t>/</a:t>
            </a:r>
            <a:r>
              <a:rPr kumimoji="1" lang="zh-CN" altLang="en-US" dirty="0"/>
              <a:t>中断控制逻辑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增加新指令 </a:t>
            </a:r>
            <a:r>
              <a:rPr kumimoji="1" lang="en-US" altLang="zh-CN" dirty="0"/>
              <a:t>URET</a:t>
            </a:r>
            <a:r>
              <a:rPr kumimoji="1" lang="zh-CN" altLang="en-US" dirty="0"/>
              <a:t> 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需要操作系统的支持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用户无权修改 </a:t>
            </a:r>
            <a:r>
              <a:rPr kumimoji="1" lang="en-US" altLang="zh-CN" dirty="0"/>
              <a:t>S</a:t>
            </a:r>
            <a:r>
              <a:rPr kumimoji="1" lang="zh-CN" altLang="en-US" dirty="0"/>
              <a:t> 态的 </a:t>
            </a:r>
            <a:r>
              <a:rPr kumimoji="1" lang="en-US" altLang="zh-CN" dirty="0" err="1"/>
              <a:t>deleg</a:t>
            </a:r>
            <a:r>
              <a:rPr kumimoji="1" lang="zh-CN" altLang="en-US" dirty="0"/>
              <a:t> 寄存器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U</a:t>
            </a:r>
            <a:r>
              <a:rPr kumimoji="1" lang="zh-CN" altLang="en-US" dirty="0"/>
              <a:t> 模式下的所有 </a:t>
            </a:r>
            <a:r>
              <a:rPr kumimoji="1" lang="en-US" altLang="zh-CN" dirty="0"/>
              <a:t>CSR</a:t>
            </a:r>
            <a:r>
              <a:rPr kumimoji="1" lang="zh-CN" altLang="en-US" dirty="0"/>
              <a:t> 寄存器内容算作进程上下文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35</a:t>
            </a:fld>
            <a:endParaRPr lang="en-US" altLang="zh-CN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183DA3C3-EC0A-C644-895F-68F9FF8769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061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B6F8B-D717-0842-A557-165768D33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用户态中断（</a:t>
            </a:r>
            <a:r>
              <a:rPr kumimoji="1" lang="en-US" altLang="zh-CN" dirty="0"/>
              <a:t>N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Extension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967EC8-C488-3B44-AB0B-8C83B1CB1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28" y="1599637"/>
            <a:ext cx="15191134" cy="7184565"/>
          </a:xfrm>
        </p:spPr>
        <p:txBody>
          <a:bodyPr/>
          <a:lstStyle/>
          <a:p>
            <a:r>
              <a:rPr kumimoji="1" lang="zh-CN" altLang="en-US" dirty="0"/>
              <a:t>适用场景</a:t>
            </a:r>
            <a:endParaRPr kumimoji="1" lang="en-US" altLang="zh-CN" dirty="0"/>
          </a:p>
          <a:p>
            <a:pPr lvl="1"/>
            <a:r>
              <a:rPr lang="zh-CN" altLang="en-US" dirty="0"/>
              <a:t>用户态异常处理（如整数指令溢出、浮点异常等）</a:t>
            </a:r>
          </a:p>
          <a:p>
            <a:pPr lvl="1"/>
            <a:r>
              <a:rPr lang="zh-CN" altLang="en-US" dirty="0"/>
              <a:t>用户态信号（</a:t>
            </a:r>
            <a:r>
              <a:rPr lang="en-IE" altLang="zh-CN" dirty="0"/>
              <a:t>Signal</a:t>
            </a:r>
            <a:r>
              <a:rPr lang="zh-CN" altLang="en-IE" dirty="0"/>
              <a:t>）</a:t>
            </a:r>
            <a:r>
              <a:rPr lang="zh-CN" altLang="en-US" dirty="0"/>
              <a:t>处理</a:t>
            </a:r>
          </a:p>
          <a:p>
            <a:pPr lvl="1"/>
            <a:r>
              <a:rPr lang="zh-CN" altLang="en-US" dirty="0"/>
              <a:t>用户态特权级支持下的异步垃圾回收机制</a:t>
            </a:r>
          </a:p>
          <a:p>
            <a:pPr lvl="1"/>
            <a:r>
              <a:rPr lang="zh-CN" altLang="en-US" dirty="0"/>
              <a:t>用户态中断在计算机安全领域的应用</a:t>
            </a:r>
            <a:r>
              <a:rPr lang="en-US" altLang="zh-CN" baseline="30000" dirty="0"/>
              <a:t>[1][2]</a:t>
            </a:r>
            <a:endParaRPr kumimoji="1" lang="en-US" altLang="zh-CN" dirty="0"/>
          </a:p>
          <a:p>
            <a:r>
              <a:rPr kumimoji="1" lang="zh-CN" altLang="en-US" dirty="0"/>
              <a:t>一些思考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将用户态 </a:t>
            </a:r>
            <a:r>
              <a:rPr kumimoji="1" lang="en-US" altLang="zh-CN" dirty="0"/>
              <a:t>CSR</a:t>
            </a:r>
            <a:r>
              <a:rPr kumimoji="1" lang="zh-CN" altLang="en-US" dirty="0"/>
              <a:t> 寄存器作为进程上下文，限定了其应用场景只能在单进程中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有没有可能自主改造 </a:t>
            </a:r>
            <a:r>
              <a:rPr kumimoji="1" lang="en-US" altLang="zh-CN" dirty="0"/>
              <a:t>N</a:t>
            </a:r>
            <a:r>
              <a:rPr kumimoji="1" lang="zh-CN" altLang="en-US" dirty="0"/>
              <a:t> 扩展，来帮助实现一些微内核的机制？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6A117B-2565-7345-99A0-FA18A3499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2CF841-9BC2-6849-A8CE-5CCF2C05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4024FC-7828-7443-AA70-FC630A6D3E20}"/>
              </a:ext>
            </a:extLst>
          </p:cNvPr>
          <p:cNvSpPr txBox="1"/>
          <p:nvPr/>
        </p:nvSpPr>
        <p:spPr>
          <a:xfrm>
            <a:off x="4427622" y="8643584"/>
            <a:ext cx="9047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E" altLang="zh-CN" sz="1600" dirty="0"/>
              <a:t>[</a:t>
            </a:r>
            <a:r>
              <a:rPr lang="en-US" altLang="zh-CN" sz="1600" dirty="0"/>
              <a:t>1</a:t>
            </a:r>
            <a:r>
              <a:rPr lang="en-IE" altLang="zh-CN" sz="1600" dirty="0"/>
              <a:t>]  Sandro Pinto and Cesare </a:t>
            </a:r>
            <a:r>
              <a:rPr lang="en-IE" altLang="zh-CN" sz="1600" dirty="0" err="1"/>
              <a:t>Garlati</a:t>
            </a:r>
            <a:r>
              <a:rPr lang="en-IE" altLang="zh-CN" sz="1600" dirty="0"/>
              <a:t>. User mode interrupts: A must for securing embedded systems. In </a:t>
            </a:r>
            <a:r>
              <a:rPr lang="en-IE" altLang="zh-CN" sz="1600" i="1" dirty="0"/>
              <a:t>Embedded World Conference</a:t>
            </a:r>
            <a:r>
              <a:rPr lang="en-IE" altLang="zh-CN" sz="1600" dirty="0"/>
              <a:t>, 2019. </a:t>
            </a:r>
          </a:p>
          <a:p>
            <a:pPr algn="l"/>
            <a:r>
              <a:rPr kumimoji="1" lang="en-US" altLang="zh-CN" sz="1600" dirty="0"/>
              <a:t>[2]</a:t>
            </a:r>
            <a:r>
              <a:rPr kumimoji="1" lang="zh-CN" altLang="en-US" sz="1600" dirty="0"/>
              <a:t> </a:t>
            </a:r>
            <a:r>
              <a:rPr kumimoji="1" lang="en-IE" altLang="zh-CN" sz="1600" dirty="0"/>
              <a:t>Schrammel, David, et al. "</a:t>
            </a:r>
            <a:r>
              <a:rPr kumimoji="1" lang="en-IE" altLang="zh-CN" sz="1600" dirty="0" err="1"/>
              <a:t>Donky</a:t>
            </a:r>
            <a:r>
              <a:rPr kumimoji="1" lang="en-IE" altLang="zh-CN" sz="1600" dirty="0"/>
              <a:t>: Domain Keys–Efficient In-Process Isolation for RISC-V and x86." 29th {USENIX} Security Symposium ({USENIX} Security 20). 2020.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365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3267-EB4A-484C-B97E-5041136BC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开源与致谢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5273" y="7296096"/>
            <a:ext cx="16452780" cy="22467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感谢参与学生指导和为本项目提供帮助的以下人员（姓氏拼音排序）：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蔡晔老师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、李峄工程师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鹏城实验室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、刘彤工程师、唐丹高级工程师、王诲喆博士生、徐易难博士生和余子濠博士生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感谢中国科学院计算技术研究所开源芯片工作组对本项目的指导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感谢南京大学计算机系统教学生态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Project-N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对本项目的开发和验证提供的帮助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20446"/>
          <a:stretch/>
        </p:blipFill>
        <p:spPr>
          <a:xfrm>
            <a:off x="1498241" y="4975579"/>
            <a:ext cx="5860324" cy="13405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29789" y="6316099"/>
            <a:ext cx="663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https://github.com/OSCPU/NutShell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41" y="2152129"/>
            <a:ext cx="2656047" cy="2457986"/>
          </a:xfrm>
          <a:prstGeom prst="rect">
            <a:avLst/>
          </a:prstGeom>
        </p:spPr>
      </p:pic>
      <p:sp>
        <p:nvSpPr>
          <p:cNvPr id="8" name="灯片编号占位符 1">
            <a:extLst>
              <a:ext uri="{FF2B5EF4-FFF2-40B4-BE49-F238E27FC236}">
                <a16:creationId xmlns:a16="http://schemas.microsoft.com/office/drawing/2014/main" id="{C73F28F7-CE44-452F-B680-6A01BC9A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37</a:t>
            </a:fld>
            <a:endParaRPr lang="en-US" altLang="zh-CN" dirty="0"/>
          </a:p>
        </p:txBody>
      </p:sp>
      <p:pic>
        <p:nvPicPr>
          <p:cNvPr id="1026" name="Picture 2" descr="defaut preview">
            <a:extLst>
              <a:ext uri="{FF2B5EF4-FFF2-40B4-BE49-F238E27FC236}">
                <a16:creationId xmlns:a16="http://schemas.microsoft.com/office/drawing/2014/main" id="{668CFB09-D1E3-4A77-A4EC-6EC6C694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13" y="4890078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B745DE-28BB-49AA-9229-A0538F6AFD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92" y="1954002"/>
            <a:ext cx="4631707" cy="285424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4AB49F0-91EE-EB47-822D-AAF6AE950E22}"/>
              </a:ext>
            </a:extLst>
          </p:cNvPr>
          <p:cNvSpPr txBox="1"/>
          <p:nvPr/>
        </p:nvSpPr>
        <p:spPr>
          <a:xfrm>
            <a:off x="10315073" y="4808242"/>
            <a:ext cx="6272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邮箱：</a:t>
            </a:r>
            <a:r>
              <a:rPr kumimoji="1" lang="en-US" altLang="zh-CN" dirty="0" err="1"/>
              <a:t>wangkaifan@ict.ac.cn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009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26" y="173851"/>
            <a:ext cx="16068674" cy="1323375"/>
          </a:xfrm>
        </p:spPr>
        <p:txBody>
          <a:bodyPr/>
          <a:lstStyle/>
          <a:p>
            <a:r>
              <a:rPr lang="zh-CN" altLang="en-US" sz="6000" dirty="0">
                <a:solidFill>
                  <a:srgbClr val="330066"/>
                </a:solidFill>
              </a:rPr>
              <a:t>顺序</a:t>
            </a:r>
            <a:r>
              <a:rPr lang="en-US" altLang="zh-CN" sz="6000" dirty="0">
                <a:solidFill>
                  <a:srgbClr val="330066"/>
                </a:solidFill>
              </a:rPr>
              <a:t>RISC-V</a:t>
            </a:r>
            <a:r>
              <a:rPr lang="zh-CN" altLang="en-US" sz="6000" dirty="0">
                <a:solidFill>
                  <a:srgbClr val="330066"/>
                </a:solidFill>
              </a:rPr>
              <a:t>核</a:t>
            </a:r>
            <a:r>
              <a:rPr lang="en-US" altLang="zh-CN" sz="6000" dirty="0">
                <a:solidFill>
                  <a:srgbClr val="330066"/>
                </a:solidFill>
              </a:rPr>
              <a:t>: </a:t>
            </a:r>
            <a:r>
              <a:rPr lang="en-US" altLang="zh-CN" sz="6000" dirty="0" err="1">
                <a:solidFill>
                  <a:srgbClr val="330066"/>
                </a:solidFill>
              </a:rPr>
              <a:t>NutCore</a:t>
            </a:r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686098-A95F-45BC-907E-0D252162A5E3}"/>
              </a:ext>
            </a:extLst>
          </p:cNvPr>
          <p:cNvSpPr txBox="1">
            <a:spLocks/>
          </p:cNvSpPr>
          <p:nvPr/>
        </p:nvSpPr>
        <p:spPr bwMode="auto">
          <a:xfrm>
            <a:off x="1132125" y="2760783"/>
            <a:ext cx="7561895" cy="5072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87672" indent="-48767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7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376" indent="-494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698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316" indent="-4176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999" indent="-41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547" indent="-4492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77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6pPr>
            <a:lvl7pPr marL="357400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7pPr>
            <a:lvl8pPr marL="422423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8pPr>
            <a:lvl9pPr marL="487446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2800" b="1" dirty="0">
                <a:solidFill>
                  <a:srgbClr val="C00000"/>
                </a:solidFill>
              </a:rPr>
              <a:t>单发射顺序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核</a:t>
            </a:r>
            <a:endParaRPr kumimoji="0" lang="en-US" altLang="zh-CN" sz="2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RV64IMAC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指令集，支持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M/S/U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特权级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两位饱和计数器分支预测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512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项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BTB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，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16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项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RAS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支持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Sv39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分页机制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,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支持硬件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TLB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填充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32K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指令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数据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L1 cache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支持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L1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指令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/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数据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cache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读一致性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128K L2 cache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，支持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next line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预取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使用</a:t>
            </a:r>
            <a:r>
              <a:rPr lang="en-US" altLang="zh-CN" sz="2800" b="1" dirty="0">
                <a:solidFill>
                  <a:srgbClr val="C00000"/>
                </a:solidFill>
              </a:rPr>
              <a:t>C</a:t>
            </a:r>
            <a:r>
              <a:rPr kumimoji="0" lang="en-US" altLang="zh-CN" sz="28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hisel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语言开发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3F8FEF-8ED0-4879-BCE3-5CE4ED6DA7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554" y="1497226"/>
            <a:ext cx="8115713" cy="7590947"/>
          </a:xfrm>
          <a:prstGeom prst="rect">
            <a:avLst/>
          </a:prstGeom>
        </p:spPr>
      </p:pic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E975E9E4-4F7F-4ECF-B519-A9D9C8210A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4</a:t>
            </a:fld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69C842D-DF6F-430C-BBE6-03E2B39BD2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76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126" y="173851"/>
            <a:ext cx="16068674" cy="1323375"/>
          </a:xfrm>
        </p:spPr>
        <p:txBody>
          <a:bodyPr/>
          <a:lstStyle/>
          <a:p>
            <a:r>
              <a:rPr lang="en-US" altLang="zh-CN" sz="6000" dirty="0">
                <a:solidFill>
                  <a:srgbClr val="330066"/>
                </a:solidFill>
              </a:rPr>
              <a:t>SoC</a:t>
            </a:r>
            <a:r>
              <a:rPr lang="zh-CN" altLang="en-US" sz="6000" dirty="0">
                <a:solidFill>
                  <a:srgbClr val="330066"/>
                </a:solidFill>
              </a:rPr>
              <a:t>芯片</a:t>
            </a:r>
            <a:r>
              <a:rPr lang="en-US" altLang="zh-CN" sz="6000" dirty="0">
                <a:solidFill>
                  <a:srgbClr val="330066"/>
                </a:solidFill>
              </a:rPr>
              <a:t>: </a:t>
            </a:r>
            <a:r>
              <a:rPr lang="en-US" altLang="zh-CN" sz="6000" dirty="0" err="1">
                <a:solidFill>
                  <a:srgbClr val="330066"/>
                </a:solidFill>
              </a:rPr>
              <a:t>NutShell</a:t>
            </a:r>
            <a:r>
              <a:rPr lang="en-US" altLang="zh-CN" sz="6000" dirty="0">
                <a:solidFill>
                  <a:srgbClr val="330066"/>
                </a:solidFill>
              </a:rPr>
              <a:t> (</a:t>
            </a:r>
            <a:r>
              <a:rPr lang="zh-CN" altLang="en-US" sz="6000" dirty="0">
                <a:solidFill>
                  <a:srgbClr val="330066"/>
                </a:solidFill>
              </a:rPr>
              <a:t>果壳</a:t>
            </a:r>
            <a:r>
              <a:rPr lang="en-US" altLang="zh-CN" sz="6000" dirty="0">
                <a:solidFill>
                  <a:srgbClr val="330066"/>
                </a:solidFill>
              </a:rPr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C4DD84-739D-4150-890C-E416ACBA9D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6673" y="2470026"/>
            <a:ext cx="6246578" cy="6223153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10933198" y="2448622"/>
            <a:ext cx="414054" cy="3639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 flipV="1">
            <a:off x="10846458" y="2173026"/>
            <a:ext cx="147377" cy="328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7"/>
          </p:cNvCxnSpPr>
          <p:nvPr/>
        </p:nvCxnSpPr>
        <p:spPr>
          <a:xfrm flipV="1">
            <a:off x="11286615" y="2144274"/>
            <a:ext cx="2536449" cy="3576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57" y="1598611"/>
            <a:ext cx="3966525" cy="765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525947" y="1685423"/>
            <a:ext cx="2161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内部代号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AB2737D-E499-42A9-98EA-B023B6BB8986}"/>
              </a:ext>
            </a:extLst>
          </p:cNvPr>
          <p:cNvSpPr txBox="1">
            <a:spLocks/>
          </p:cNvSpPr>
          <p:nvPr/>
        </p:nvSpPr>
        <p:spPr bwMode="auto">
          <a:xfrm>
            <a:off x="1242030" y="2319849"/>
            <a:ext cx="8387712" cy="562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87672" indent="-487672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defRPr sz="4267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984376" indent="-49444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3698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404316" indent="-4176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327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821999" indent="-4154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2273547" indent="-4492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844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  <a:lvl6pPr marL="292377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6pPr>
            <a:lvl7pPr marL="357400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7pPr>
            <a:lvl8pPr marL="422423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8pPr>
            <a:lvl9pPr marL="4874467" indent="-449291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844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使用</a:t>
            </a:r>
            <a:r>
              <a:rPr lang="en-US" altLang="zh-CN" sz="3200" b="1" dirty="0">
                <a:solidFill>
                  <a:srgbClr val="C00000"/>
                </a:solidFill>
              </a:rPr>
              <a:t>C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hisel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语言开发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[1]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sym typeface="Helvetica Light"/>
            </a:endParaRPr>
          </a:p>
          <a:p>
            <a:pPr lvl="0" defTabSz="914400"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支持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SDRAM</a:t>
            </a:r>
            <a:r>
              <a:rPr lang="zh-CN" altLang="en-US" sz="3200" dirty="0">
                <a:solidFill>
                  <a:srgbClr val="000000"/>
                </a:solidFill>
              </a:rPr>
              <a:t> 、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SPI flash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、</a:t>
            </a:r>
            <a:r>
              <a:rPr kumimoji="0" lang="en-US" altLang="zh-CN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UART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等外设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支持启动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Linux 4.18.0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sym typeface="Helvetica Light"/>
              </a:rPr>
              <a:t>内核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支持</a:t>
            </a:r>
            <a:r>
              <a:rPr lang="zh-CN" altLang="en-US" sz="3200" dirty="0">
                <a:solidFill>
                  <a:srgbClr val="000000"/>
                </a:solidFill>
              </a:rPr>
              <a:t>运行</a:t>
            </a:r>
            <a:r>
              <a:rPr kumimoji="0" lang="en-US" altLang="zh-CN" sz="3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Busybox</a:t>
            </a: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套件</a:t>
            </a:r>
            <a:endParaRPr kumimoji="0" lang="en-US" altLang="zh-CN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</a:rPr>
              <a:t>在仿真</a:t>
            </a:r>
            <a:r>
              <a:rPr lang="en-US" altLang="zh-CN" sz="3200" dirty="0">
                <a:solidFill>
                  <a:srgbClr val="000000"/>
                </a:solidFill>
              </a:rPr>
              <a:t>/FPGA</a:t>
            </a:r>
            <a:r>
              <a:rPr lang="zh-CN" altLang="en-US" sz="3200" dirty="0">
                <a:solidFill>
                  <a:srgbClr val="000000"/>
                </a:solidFill>
              </a:rPr>
              <a:t>环境下支持启动</a:t>
            </a:r>
            <a:r>
              <a:rPr lang="en-US" altLang="zh-CN" sz="3200" b="1" dirty="0">
                <a:solidFill>
                  <a:srgbClr val="C00000"/>
                </a:solidFill>
              </a:rPr>
              <a:t>Debian 11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endParaRPr lang="en-US" altLang="zh-CN" sz="3200" b="1" dirty="0">
              <a:solidFill>
                <a:srgbClr val="C00000"/>
              </a:solidFill>
            </a:endParaRP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3200" dirty="0"/>
              <a:t>SMIC 110nm</a:t>
            </a:r>
            <a:r>
              <a:rPr lang="zh-CN" altLang="en-US" sz="3200" dirty="0"/>
              <a:t>工艺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3200" dirty="0"/>
              <a:t>10mm^2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3200" b="1" dirty="0">
                <a:solidFill>
                  <a:srgbClr val="C00000"/>
                </a:solidFill>
              </a:rPr>
              <a:t>200mw@350MHz </a:t>
            </a:r>
            <a:r>
              <a:rPr lang="en-US" altLang="zh-CN" sz="3200" dirty="0"/>
              <a:t>Typical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r>
              <a:rPr lang="en-US" altLang="zh-CN" sz="3200" dirty="0"/>
              <a:t>TQFP100</a:t>
            </a:r>
            <a:r>
              <a:rPr lang="zh-CN" altLang="en-US" sz="3200" dirty="0"/>
              <a:t>封装</a:t>
            </a:r>
          </a:p>
          <a:p>
            <a:pPr marL="487672" marR="0" lvl="0" indent="-487672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l"/>
              <a:tabLst/>
              <a:defRPr/>
            </a:pP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E097842-A589-4867-83B0-4E890C041ECC}"/>
              </a:ext>
            </a:extLst>
          </p:cNvPr>
          <p:cNvSpPr txBox="1"/>
          <p:nvPr/>
        </p:nvSpPr>
        <p:spPr>
          <a:xfrm>
            <a:off x="381644" y="8643038"/>
            <a:ext cx="1296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外设部分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Verilog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进行开发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74830645-4607-489A-AE47-DEC3E5D1AF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5</a:t>
            </a:fld>
            <a:endParaRPr lang="en-US" altLang="zh-CN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69A301-D43D-4829-8E5B-03CBB885B5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60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文本框 163"/>
          <p:cNvSpPr txBox="1"/>
          <p:nvPr/>
        </p:nvSpPr>
        <p:spPr>
          <a:xfrm>
            <a:off x="0" y="0"/>
            <a:ext cx="17340263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5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前端开发流程</a:t>
            </a: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5268671" y="936517"/>
            <a:ext cx="0" cy="70553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10395843" y="946413"/>
            <a:ext cx="0" cy="70454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圆角矩形 4"/>
          <p:cNvSpPr/>
          <p:nvPr/>
        </p:nvSpPr>
        <p:spPr bwMode="auto">
          <a:xfrm>
            <a:off x="1243518" y="1187002"/>
            <a:ext cx="1543211" cy="66702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Navy-apps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1243518" y="1912272"/>
            <a:ext cx="1543211" cy="6799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Nanos-lite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单任务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[2]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1243517" y="2683152"/>
            <a:ext cx="1543211" cy="300203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NOOP [1]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7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级流水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RV32IM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分支预测 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L1 I/D $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1243516" y="7284788"/>
            <a:ext cx="1543211" cy="6799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NEMU [2]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2965459" y="2683151"/>
            <a:ext cx="1180922" cy="67996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RV64IM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247434" y="2683151"/>
            <a:ext cx="1216191" cy="67996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压缩指令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(RVC)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894911" y="2289719"/>
            <a:ext cx="3042248" cy="29980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/RT-Thread [3]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965076" y="4235825"/>
            <a:ext cx="1959432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2965456" y="3454031"/>
            <a:ext cx="2492834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Sv32-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PTW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007412" y="4235825"/>
            <a:ext cx="1426028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5584352" y="3454031"/>
            <a:ext cx="881747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 bwMode="auto">
          <a:xfrm>
            <a:off x="2862928" y="921488"/>
            <a:ext cx="0" cy="704248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圆角矩形 20"/>
          <p:cNvSpPr/>
          <p:nvPr/>
        </p:nvSpPr>
        <p:spPr bwMode="auto">
          <a:xfrm>
            <a:off x="6418375" y="2680932"/>
            <a:ext cx="1433182" cy="67996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分支预测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6559487" y="3456146"/>
            <a:ext cx="918986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Sv39-PTW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6553181" y="4238082"/>
            <a:ext cx="1709061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分析预取性能倒退原因</a:t>
            </a:r>
          </a:p>
        </p:txBody>
      </p:sp>
      <p:sp>
        <p:nvSpPr>
          <p:cNvPr id="24" name="圆角矩形 23"/>
          <p:cNvSpPr/>
          <p:nvPr/>
        </p:nvSpPr>
        <p:spPr bwMode="auto">
          <a:xfrm>
            <a:off x="7913898" y="2690298"/>
            <a:ext cx="1723543" cy="29918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M/S/U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特权级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7921197" y="3059986"/>
            <a:ext cx="1723543" cy="307633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原子操作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(RVA)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7555416" y="3459576"/>
            <a:ext cx="1023264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Sfence.vma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6129050" y="1920878"/>
            <a:ext cx="2608828" cy="303746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分时多任务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Nanos-lite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8358233" y="4238082"/>
            <a:ext cx="1709061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burst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读写支持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8639374" y="3460583"/>
            <a:ext cx="2104810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流水化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11684761" y="1912272"/>
            <a:ext cx="689642" cy="679367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[3]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9716839" y="2687485"/>
            <a:ext cx="1026460" cy="67996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缺页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 bwMode="auto">
          <a:xfrm>
            <a:off x="10155366" y="4238043"/>
            <a:ext cx="1001487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34" name="圆角矩形 33"/>
          <p:cNvSpPr/>
          <p:nvPr/>
        </p:nvSpPr>
        <p:spPr bwMode="auto">
          <a:xfrm>
            <a:off x="11234031" y="4238043"/>
            <a:ext cx="1214320" cy="679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分析解决性能倒退</a:t>
            </a:r>
          </a:p>
        </p:txBody>
      </p:sp>
      <p:sp>
        <p:nvSpPr>
          <p:cNvPr id="36" name="圆角矩形 35"/>
          <p:cNvSpPr/>
          <p:nvPr/>
        </p:nvSpPr>
        <p:spPr bwMode="auto">
          <a:xfrm>
            <a:off x="12485257" y="3459576"/>
            <a:ext cx="1990763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时序优化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2089109" y="2683150"/>
            <a:ext cx="2235936" cy="680555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CSR/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联调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2486619" y="1920878"/>
            <a:ext cx="1838976" cy="673767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 [4]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15542817" y="1557093"/>
            <a:ext cx="1574640" cy="29733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492846" y="761942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11/18 22:57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757848" y="1443226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11/18 10:39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719219" y="389634"/>
            <a:ext cx="181793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11/21 17:31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14815441" y="936517"/>
            <a:ext cx="0" cy="70553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文本框 47"/>
          <p:cNvSpPr txBox="1"/>
          <p:nvPr/>
        </p:nvSpPr>
        <p:spPr>
          <a:xfrm>
            <a:off x="14898918" y="469376"/>
            <a:ext cx="173693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12/10 16:26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15542817" y="2680932"/>
            <a:ext cx="1574640" cy="687108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联调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12371072" y="1556385"/>
            <a:ext cx="0" cy="3831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/>
          <p:nvPr/>
        </p:nvCxnSpPr>
        <p:spPr bwMode="auto">
          <a:xfrm>
            <a:off x="13090211" y="809011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直接连接符 57"/>
          <p:cNvCxnSpPr/>
          <p:nvPr/>
        </p:nvCxnSpPr>
        <p:spPr bwMode="auto">
          <a:xfrm>
            <a:off x="14327837" y="453349"/>
            <a:ext cx="0" cy="7336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直接连接符 61"/>
          <p:cNvCxnSpPr/>
          <p:nvPr/>
        </p:nvCxnSpPr>
        <p:spPr bwMode="auto">
          <a:xfrm>
            <a:off x="16491055" y="489407"/>
            <a:ext cx="0" cy="2999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文本框 63"/>
          <p:cNvSpPr txBox="1"/>
          <p:nvPr/>
        </p:nvSpPr>
        <p:spPr>
          <a:xfrm>
            <a:off x="15497758" y="47993"/>
            <a:ext cx="1736939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12/13 14:26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17112947" y="107368"/>
            <a:ext cx="0" cy="10677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7149906" y="1538200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10/19 13:21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/>
          <p:nvPr/>
        </p:nvCxnSpPr>
        <p:spPr bwMode="auto">
          <a:xfrm>
            <a:off x="8731154" y="1591064"/>
            <a:ext cx="0" cy="3182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文本框 69"/>
          <p:cNvSpPr txBox="1"/>
          <p:nvPr/>
        </p:nvSpPr>
        <p:spPr>
          <a:xfrm>
            <a:off x="7321752" y="1135481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10/21 18:28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70"/>
          <p:cNvCxnSpPr/>
          <p:nvPr/>
        </p:nvCxnSpPr>
        <p:spPr bwMode="auto">
          <a:xfrm>
            <a:off x="8930434" y="1231997"/>
            <a:ext cx="0" cy="10587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文本框 71"/>
          <p:cNvSpPr txBox="1"/>
          <p:nvPr/>
        </p:nvSpPr>
        <p:spPr>
          <a:xfrm>
            <a:off x="2841085" y="921488"/>
            <a:ext cx="635183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246827" y="896911"/>
            <a:ext cx="72737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10386643" y="863080"/>
            <a:ext cx="72737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4772552" y="873737"/>
            <a:ext cx="72737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237506" y="1296619"/>
            <a:ext cx="92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89992" y="2038142"/>
            <a:ext cx="92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51301" y="3239921"/>
            <a:ext cx="92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87962" y="4662632"/>
            <a:ext cx="926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53476" y="7207957"/>
            <a:ext cx="1312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验证用</a:t>
            </a:r>
            <a:endParaRPr lang="en-US" altLang="zh-CN" sz="2400" dirty="0">
              <a:solidFill>
                <a:srgbClr val="FF99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99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模拟器</a:t>
            </a:r>
          </a:p>
        </p:txBody>
      </p:sp>
      <p:sp>
        <p:nvSpPr>
          <p:cNvPr id="102" name="圆角矩形 101"/>
          <p:cNvSpPr/>
          <p:nvPr/>
        </p:nvSpPr>
        <p:spPr bwMode="auto">
          <a:xfrm>
            <a:off x="2957963" y="7284788"/>
            <a:ext cx="876632" cy="679961"/>
          </a:xfrm>
          <a:prstGeom prst="roundRect">
            <a:avLst/>
          </a:prstGeom>
          <a:solidFill>
            <a:srgbClr val="6699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RV64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 [5]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5532687" y="2683151"/>
            <a:ext cx="816680" cy="679961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中断</a:t>
            </a:r>
          </a:p>
        </p:txBody>
      </p:sp>
      <p:sp>
        <p:nvSpPr>
          <p:cNvPr id="107" name="圆角矩形 106"/>
          <p:cNvSpPr/>
          <p:nvPr/>
        </p:nvSpPr>
        <p:spPr bwMode="auto">
          <a:xfrm>
            <a:off x="12771602" y="1556385"/>
            <a:ext cx="1556644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[4]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12276507" y="1188537"/>
            <a:ext cx="836683" cy="3037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15542817" y="1188245"/>
            <a:ext cx="1574640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GCC, QEMU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圆角矩形 110"/>
          <p:cNvSpPr/>
          <p:nvPr/>
        </p:nvSpPr>
        <p:spPr bwMode="auto">
          <a:xfrm>
            <a:off x="15679462" y="819909"/>
            <a:ext cx="836683" cy="3037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圆角矩形 112"/>
          <p:cNvSpPr/>
          <p:nvPr/>
        </p:nvSpPr>
        <p:spPr bwMode="auto">
          <a:xfrm>
            <a:off x="3902904" y="7307623"/>
            <a:ext cx="716494" cy="307278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RVC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4027165" y="7656340"/>
            <a:ext cx="709196" cy="307633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时钟</a:t>
            </a:r>
          </a:p>
        </p:txBody>
      </p:sp>
      <p:sp>
        <p:nvSpPr>
          <p:cNvPr id="116" name="圆角矩形 115"/>
          <p:cNvSpPr/>
          <p:nvPr/>
        </p:nvSpPr>
        <p:spPr bwMode="auto">
          <a:xfrm>
            <a:off x="3205217" y="6562403"/>
            <a:ext cx="1531144" cy="679961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/RT-Thread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5938998" y="7278515"/>
            <a:ext cx="918986" cy="676411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Sv39-PTW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6944128" y="7301530"/>
            <a:ext cx="986645" cy="307278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M/S/U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7501110" y="7662466"/>
            <a:ext cx="1178729" cy="307633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缺页异常</a:t>
            </a:r>
          </a:p>
        </p:txBody>
      </p:sp>
      <p:sp>
        <p:nvSpPr>
          <p:cNvPr id="123" name="圆角矩形 122"/>
          <p:cNvSpPr/>
          <p:nvPr/>
        </p:nvSpPr>
        <p:spPr bwMode="auto">
          <a:xfrm>
            <a:off x="7989272" y="6565423"/>
            <a:ext cx="689642" cy="679961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圆角矩形 124"/>
          <p:cNvSpPr/>
          <p:nvPr/>
        </p:nvSpPr>
        <p:spPr bwMode="auto">
          <a:xfrm>
            <a:off x="7970382" y="7305729"/>
            <a:ext cx="708362" cy="307278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RVA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10714447" y="7283957"/>
            <a:ext cx="1186978" cy="678440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CSR</a:t>
            </a:r>
          </a:p>
        </p:txBody>
      </p:sp>
      <p:sp>
        <p:nvSpPr>
          <p:cNvPr id="130" name="圆角矩形 129"/>
          <p:cNvSpPr/>
          <p:nvPr/>
        </p:nvSpPr>
        <p:spPr bwMode="auto">
          <a:xfrm>
            <a:off x="10714447" y="6933611"/>
            <a:ext cx="1178729" cy="307633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圆角矩形 131"/>
          <p:cNvSpPr/>
          <p:nvPr/>
        </p:nvSpPr>
        <p:spPr bwMode="auto">
          <a:xfrm>
            <a:off x="10696622" y="6572082"/>
            <a:ext cx="1199861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圆角矩形 132"/>
          <p:cNvSpPr/>
          <p:nvPr/>
        </p:nvSpPr>
        <p:spPr bwMode="auto">
          <a:xfrm>
            <a:off x="10546774" y="6203617"/>
            <a:ext cx="836683" cy="3037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9769605" y="5790810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11/10 13:07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5" name="直接连接符 134"/>
          <p:cNvCxnSpPr/>
          <p:nvPr/>
        </p:nvCxnSpPr>
        <p:spPr bwMode="auto">
          <a:xfrm>
            <a:off x="11366970" y="5837879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文本框 135"/>
          <p:cNvSpPr txBox="1"/>
          <p:nvPr/>
        </p:nvSpPr>
        <p:spPr>
          <a:xfrm>
            <a:off x="11862090" y="6210699"/>
            <a:ext cx="181793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11/13 21:29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7" name="直接连接符 136"/>
          <p:cNvCxnSpPr/>
          <p:nvPr/>
        </p:nvCxnSpPr>
        <p:spPr bwMode="auto">
          <a:xfrm>
            <a:off x="11893176" y="6210699"/>
            <a:ext cx="0" cy="3327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9" name="圆角矩形 138"/>
          <p:cNvSpPr/>
          <p:nvPr/>
        </p:nvSpPr>
        <p:spPr bwMode="auto">
          <a:xfrm>
            <a:off x="14955957" y="7278731"/>
            <a:ext cx="1186978" cy="678440"/>
          </a:xfrm>
          <a:prstGeom prst="roundRect">
            <a:avLst/>
          </a:prstGeom>
          <a:solidFill>
            <a:srgbClr val="FF99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Dummy-SD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圆角矩形 139"/>
          <p:cNvSpPr/>
          <p:nvPr/>
        </p:nvSpPr>
        <p:spPr bwMode="auto">
          <a:xfrm>
            <a:off x="14955957" y="6928385"/>
            <a:ext cx="1178729" cy="307633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圆角矩形 140"/>
          <p:cNvSpPr/>
          <p:nvPr/>
        </p:nvSpPr>
        <p:spPr bwMode="auto">
          <a:xfrm>
            <a:off x="14941832" y="6566856"/>
            <a:ext cx="1199861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14551782" y="6193205"/>
            <a:ext cx="1590537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GCC, QEMU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4566302" y="5785115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12/08 16:27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4" name="直接连接符 143"/>
          <p:cNvCxnSpPr/>
          <p:nvPr/>
        </p:nvCxnSpPr>
        <p:spPr bwMode="auto">
          <a:xfrm>
            <a:off x="16142319" y="5832184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5" name="文本框 144"/>
          <p:cNvSpPr txBox="1"/>
          <p:nvPr/>
        </p:nvSpPr>
        <p:spPr>
          <a:xfrm>
            <a:off x="7022821" y="6152677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10/19 19:08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6" name="直接连接符 145"/>
          <p:cNvCxnSpPr/>
          <p:nvPr/>
        </p:nvCxnSpPr>
        <p:spPr bwMode="auto">
          <a:xfrm>
            <a:off x="8674510" y="6199746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文本框 146"/>
          <p:cNvSpPr txBox="1"/>
          <p:nvPr/>
        </p:nvSpPr>
        <p:spPr>
          <a:xfrm>
            <a:off x="3139850" y="6149917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09/18 01:07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8" name="直接连接符 147"/>
          <p:cNvCxnSpPr/>
          <p:nvPr/>
        </p:nvCxnSpPr>
        <p:spPr bwMode="auto">
          <a:xfrm>
            <a:off x="4737215" y="6196986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文本框 149"/>
          <p:cNvSpPr txBox="1"/>
          <p:nvPr/>
        </p:nvSpPr>
        <p:spPr>
          <a:xfrm>
            <a:off x="374001" y="8140606"/>
            <a:ext cx="1171510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芯片开发基于南京大学的教学处理器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NOOP,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以运行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+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Debian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芯片为目标进行改进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[2]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使用了南京大学计算机系统教学生态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Project-N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中的若干子项目协助芯片验证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hlinkClick r:id="rId3"/>
              </a:rPr>
              <a:t>https://github.com/NJU-ProjectN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[3]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FreeRTOS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/RT-Thread/xv6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来源于开源社区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并进行了少量移植工作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[4] Linux,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使用了计算所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Labeled RISC-V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项目中提供的开源分支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1800" dirty="0">
                <a:hlinkClick r:id="rId4"/>
              </a:rPr>
              <a:t>https://github.com/LvNA-system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 WKF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同学于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~12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月在国外访学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访学结束后负责项目的可配置化以及在科研项目中的应用</a:t>
            </a:r>
          </a:p>
        </p:txBody>
      </p:sp>
      <p:grpSp>
        <p:nvGrpSpPr>
          <p:cNvPr id="163" name="组合 162"/>
          <p:cNvGrpSpPr/>
          <p:nvPr/>
        </p:nvGrpSpPr>
        <p:grpSpPr>
          <a:xfrm>
            <a:off x="12600529" y="7305729"/>
            <a:ext cx="1937905" cy="2184102"/>
            <a:chOff x="15143547" y="3701587"/>
            <a:chExt cx="1937905" cy="2184102"/>
          </a:xfrm>
        </p:grpSpPr>
        <p:sp>
          <p:nvSpPr>
            <p:cNvPr id="154" name="圆角矩形 153"/>
            <p:cNvSpPr/>
            <p:nvPr/>
          </p:nvSpPr>
          <p:spPr bwMode="auto">
            <a:xfrm>
              <a:off x="15697726" y="3843690"/>
              <a:ext cx="1210306" cy="307278"/>
            </a:xfrm>
            <a:prstGeom prst="roundRect">
              <a:avLst/>
            </a:prstGeom>
            <a:solidFill>
              <a:srgbClr val="64EAE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WHQ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圆角矩形 155"/>
            <p:cNvSpPr/>
            <p:nvPr/>
          </p:nvSpPr>
          <p:spPr bwMode="auto">
            <a:xfrm>
              <a:off x="15697726" y="4247837"/>
              <a:ext cx="1210306" cy="307278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ZZF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15697726" y="4643326"/>
              <a:ext cx="1210306" cy="30727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ZLJ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圆角矩形 158"/>
            <p:cNvSpPr/>
            <p:nvPr/>
          </p:nvSpPr>
          <p:spPr bwMode="auto">
            <a:xfrm>
              <a:off x="15697726" y="5047474"/>
              <a:ext cx="1210306" cy="307278"/>
            </a:xfrm>
            <a:prstGeom prst="roundRect">
              <a:avLst/>
            </a:prstGeom>
            <a:solidFill>
              <a:srgbClr val="FF66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JY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圆角矩形 159"/>
            <p:cNvSpPr/>
            <p:nvPr/>
          </p:nvSpPr>
          <p:spPr bwMode="auto">
            <a:xfrm>
              <a:off x="15697726" y="5438614"/>
              <a:ext cx="1210306" cy="307278"/>
            </a:xfrm>
            <a:prstGeom prst="roundRect">
              <a:avLst/>
            </a:prstGeom>
            <a:solidFill>
              <a:srgbClr val="669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WKF</a:t>
              </a:r>
              <a:r>
                <a:rPr lang="zh-CN" altLang="en-US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[5]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文本框 160"/>
            <p:cNvSpPr txBox="1"/>
            <p:nvPr/>
          </p:nvSpPr>
          <p:spPr>
            <a:xfrm>
              <a:off x="15170948" y="3908555"/>
              <a:ext cx="59836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项目分工</a:t>
              </a:r>
            </a:p>
          </p:txBody>
        </p:sp>
        <p:sp>
          <p:nvSpPr>
            <p:cNvPr id="162" name="圆角矩形 161"/>
            <p:cNvSpPr/>
            <p:nvPr/>
          </p:nvSpPr>
          <p:spPr bwMode="auto">
            <a:xfrm>
              <a:off x="15143547" y="3701587"/>
              <a:ext cx="1937905" cy="218410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165" name="圆角矩形 164"/>
          <p:cNvSpPr/>
          <p:nvPr/>
        </p:nvSpPr>
        <p:spPr bwMode="auto">
          <a:xfrm>
            <a:off x="2959176" y="5005222"/>
            <a:ext cx="3506923" cy="679961"/>
          </a:xfrm>
          <a:prstGeom prst="roundRect">
            <a:avLst/>
          </a:prstGeom>
          <a:solidFill>
            <a:srgbClr val="FF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接入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SPI Flash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控制器开源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核并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进行访问和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取指验证</a:t>
            </a:r>
          </a:p>
        </p:txBody>
      </p:sp>
      <p:sp>
        <p:nvSpPr>
          <p:cNvPr id="171" name="圆角矩形 170"/>
          <p:cNvSpPr/>
          <p:nvPr/>
        </p:nvSpPr>
        <p:spPr bwMode="auto">
          <a:xfrm>
            <a:off x="6558671" y="5012746"/>
            <a:ext cx="4145209" cy="285860"/>
          </a:xfrm>
          <a:prstGeom prst="roundRect">
            <a:avLst/>
          </a:prstGeom>
          <a:solidFill>
            <a:srgbClr val="FF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圆角矩形 171"/>
          <p:cNvSpPr/>
          <p:nvPr/>
        </p:nvSpPr>
        <p:spPr bwMode="auto">
          <a:xfrm>
            <a:off x="6565970" y="5377282"/>
            <a:ext cx="4145209" cy="307633"/>
          </a:xfrm>
          <a:prstGeom prst="roundRect">
            <a:avLst/>
          </a:prstGeom>
          <a:solidFill>
            <a:srgbClr val="FF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控制器开源</a:t>
            </a:r>
            <a:r>
              <a:rPr kumimoji="0" lang="en-US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</a:p>
        </p:txBody>
      </p:sp>
      <p:sp>
        <p:nvSpPr>
          <p:cNvPr id="173" name="圆角矩形 172"/>
          <p:cNvSpPr/>
          <p:nvPr/>
        </p:nvSpPr>
        <p:spPr bwMode="auto">
          <a:xfrm>
            <a:off x="10778924" y="5010966"/>
            <a:ext cx="6314403" cy="293236"/>
          </a:xfrm>
          <a:prstGeom prst="roundRect">
            <a:avLst/>
          </a:prstGeom>
          <a:solidFill>
            <a:srgbClr val="FF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ETHMAC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10786223" y="5378010"/>
            <a:ext cx="4145209" cy="307633"/>
          </a:xfrm>
          <a:prstGeom prst="roundRect">
            <a:avLst/>
          </a:prstGeom>
          <a:solidFill>
            <a:srgbClr val="FF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控制器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位数据读写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圆角矩形 174"/>
          <p:cNvSpPr/>
          <p:nvPr/>
        </p:nvSpPr>
        <p:spPr bwMode="auto">
          <a:xfrm>
            <a:off x="10846384" y="3458803"/>
            <a:ext cx="1529363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联调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圆角矩形 175"/>
          <p:cNvSpPr/>
          <p:nvPr/>
        </p:nvSpPr>
        <p:spPr bwMode="auto">
          <a:xfrm>
            <a:off x="10846385" y="2687486"/>
            <a:ext cx="1165445" cy="678356"/>
          </a:xfrm>
          <a:prstGeom prst="roundRect">
            <a:avLst/>
          </a:prstGeom>
          <a:solidFill>
            <a:srgbClr val="64EAE7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联调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13173372" y="1187954"/>
            <a:ext cx="1159505" cy="3037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[4]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灯片编号占位符 1">
            <a:extLst>
              <a:ext uri="{FF2B5EF4-FFF2-40B4-BE49-F238E27FC236}">
                <a16:creationId xmlns:a16="http://schemas.microsoft.com/office/drawing/2014/main" id="{A1491ABE-08D7-4F51-8365-46DE255792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9079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文本框 163"/>
          <p:cNvSpPr txBox="1"/>
          <p:nvPr/>
        </p:nvSpPr>
        <p:spPr>
          <a:xfrm>
            <a:off x="1" y="0"/>
            <a:ext cx="14261238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55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NutShell</a:t>
            </a:r>
            <a:r>
              <a:rPr lang="zh-CN" altLang="en-US" sz="555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测试流程和功能展示</a:t>
            </a:r>
          </a:p>
        </p:txBody>
      </p:sp>
      <p:cxnSp>
        <p:nvCxnSpPr>
          <p:cNvPr id="20" name="直接连接符 19"/>
          <p:cNvCxnSpPr>
            <a:cxnSpLocks/>
          </p:cNvCxnSpPr>
          <p:nvPr/>
        </p:nvCxnSpPr>
        <p:spPr bwMode="auto">
          <a:xfrm>
            <a:off x="2732491" y="3429909"/>
            <a:ext cx="0" cy="316497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圆角矩形 20"/>
          <p:cNvSpPr/>
          <p:nvPr/>
        </p:nvSpPr>
        <p:spPr bwMode="auto">
          <a:xfrm>
            <a:off x="2616199" y="5162449"/>
            <a:ext cx="2125890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修复电源问题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生产第二版测试板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8411164" y="4405664"/>
            <a:ext cx="689642" cy="6793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xv6</a:t>
            </a:r>
          </a:p>
        </p:txBody>
      </p:sp>
      <p:sp>
        <p:nvSpPr>
          <p:cNvPr id="32" name="圆角矩形 31"/>
          <p:cNvSpPr/>
          <p:nvPr/>
        </p:nvSpPr>
        <p:spPr bwMode="auto">
          <a:xfrm>
            <a:off x="6483127" y="5169002"/>
            <a:ext cx="1852824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更换正确型号的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颗粒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9670983" y="4414270"/>
            <a:ext cx="1421817" cy="6737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修改版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366927" y="3623468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5/27 21:00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664553" y="3227409"/>
            <a:ext cx="1817936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5/28 19:54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>
            <a:cxnSpLocks/>
          </p:cNvCxnSpPr>
          <p:nvPr/>
        </p:nvCxnSpPr>
        <p:spPr bwMode="auto">
          <a:xfrm>
            <a:off x="11202636" y="3429909"/>
            <a:ext cx="0" cy="31983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直接连接符 53"/>
          <p:cNvCxnSpPr>
            <a:cxnSpLocks/>
          </p:cNvCxnSpPr>
          <p:nvPr/>
        </p:nvCxnSpPr>
        <p:spPr bwMode="auto">
          <a:xfrm>
            <a:off x="9786167" y="3670537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直接连接符 57"/>
          <p:cNvCxnSpPr>
            <a:cxnSpLocks/>
          </p:cNvCxnSpPr>
          <p:nvPr/>
        </p:nvCxnSpPr>
        <p:spPr bwMode="auto">
          <a:xfrm>
            <a:off x="11095043" y="3291124"/>
            <a:ext cx="0" cy="73365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文本框 66"/>
          <p:cNvSpPr txBox="1"/>
          <p:nvPr/>
        </p:nvSpPr>
        <p:spPr>
          <a:xfrm>
            <a:off x="3204636" y="4034588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5/15 10:00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直接连接符 67"/>
          <p:cNvCxnSpPr>
            <a:cxnSpLocks/>
          </p:cNvCxnSpPr>
          <p:nvPr/>
        </p:nvCxnSpPr>
        <p:spPr bwMode="auto">
          <a:xfrm>
            <a:off x="4678304" y="4087452"/>
            <a:ext cx="0" cy="3182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文本框 72"/>
          <p:cNvSpPr txBox="1"/>
          <p:nvPr/>
        </p:nvSpPr>
        <p:spPr>
          <a:xfrm>
            <a:off x="2710647" y="3390303"/>
            <a:ext cx="72737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11159747" y="3367129"/>
            <a:ext cx="727376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</a:p>
          <a:p>
            <a:pPr algn="l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04" name="圆角矩形 103"/>
          <p:cNvSpPr/>
          <p:nvPr/>
        </p:nvSpPr>
        <p:spPr bwMode="auto">
          <a:xfrm>
            <a:off x="1510608" y="5164668"/>
            <a:ext cx="816680" cy="679961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封装完成</a:t>
            </a:r>
          </a:p>
        </p:txBody>
      </p:sp>
      <p:sp>
        <p:nvSpPr>
          <p:cNvPr id="107" name="圆角矩形 106"/>
          <p:cNvSpPr/>
          <p:nvPr/>
        </p:nvSpPr>
        <p:spPr bwMode="auto">
          <a:xfrm>
            <a:off x="9880396" y="4049777"/>
            <a:ext cx="1215056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8972463" y="4050063"/>
            <a:ext cx="836683" cy="30374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82794" y="4762841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4/23 14:56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圆角矩形 114"/>
          <p:cNvSpPr/>
          <p:nvPr/>
        </p:nvSpPr>
        <p:spPr bwMode="auto">
          <a:xfrm>
            <a:off x="369638" y="5914921"/>
            <a:ext cx="2098634" cy="67996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芯片装入测试板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开始串口测试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997554" y="4384817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4/25 12:32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8" name="直接连接符 117"/>
          <p:cNvCxnSpPr>
            <a:cxnSpLocks/>
          </p:cNvCxnSpPr>
          <p:nvPr/>
        </p:nvCxnSpPr>
        <p:spPr bwMode="auto">
          <a:xfrm>
            <a:off x="2439974" y="4434698"/>
            <a:ext cx="0" cy="14721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93" y="6927125"/>
            <a:ext cx="2461145" cy="2440502"/>
          </a:xfrm>
          <a:prstGeom prst="rect">
            <a:avLst/>
          </a:prstGeom>
        </p:spPr>
      </p:pic>
      <p:pic>
        <p:nvPicPr>
          <p:cNvPr id="126" name="图片 125" descr="C:\Users\yuzihao\AppData\Local\Temp\2\WeChat Files\39a5c899bb5e7d0a02ad200dc849076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15"/>
          <a:stretch/>
        </p:blipFill>
        <p:spPr bwMode="auto">
          <a:xfrm>
            <a:off x="624282" y="880115"/>
            <a:ext cx="2817327" cy="19862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十字形 2"/>
          <p:cNvSpPr/>
          <p:nvPr/>
        </p:nvSpPr>
        <p:spPr bwMode="auto">
          <a:xfrm rot="18817681">
            <a:off x="2349370" y="5925455"/>
            <a:ext cx="632494" cy="632494"/>
          </a:xfrm>
          <a:prstGeom prst="plus">
            <a:avLst>
              <a:gd name="adj" fmla="val 34343"/>
            </a:avLst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1" name="圆角矩形 130"/>
          <p:cNvSpPr/>
          <p:nvPr/>
        </p:nvSpPr>
        <p:spPr bwMode="auto">
          <a:xfrm>
            <a:off x="3433416" y="4783111"/>
            <a:ext cx="1479932" cy="29980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 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3551446" y="4414270"/>
            <a:ext cx="1162620" cy="3037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串口测试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3483122" y="3655768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5/15 22:48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1" name="直接连接符 150"/>
          <p:cNvCxnSpPr>
            <a:cxnSpLocks/>
          </p:cNvCxnSpPr>
          <p:nvPr/>
        </p:nvCxnSpPr>
        <p:spPr bwMode="auto">
          <a:xfrm>
            <a:off x="4912509" y="3725389"/>
            <a:ext cx="0" cy="105879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直接连接符 151"/>
          <p:cNvCxnSpPr>
            <a:cxnSpLocks/>
          </p:cNvCxnSpPr>
          <p:nvPr/>
        </p:nvCxnSpPr>
        <p:spPr bwMode="auto">
          <a:xfrm>
            <a:off x="2300393" y="4820252"/>
            <a:ext cx="0" cy="3182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圆角矩形 156"/>
          <p:cNvSpPr/>
          <p:nvPr/>
        </p:nvSpPr>
        <p:spPr bwMode="auto">
          <a:xfrm>
            <a:off x="3624433" y="5909666"/>
            <a:ext cx="1192015" cy="673767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十字形 165"/>
          <p:cNvSpPr/>
          <p:nvPr/>
        </p:nvSpPr>
        <p:spPr bwMode="auto">
          <a:xfrm rot="18817681">
            <a:off x="4651363" y="5929194"/>
            <a:ext cx="632494" cy="632494"/>
          </a:xfrm>
          <a:prstGeom prst="plus">
            <a:avLst>
              <a:gd name="adj" fmla="val 34343"/>
            </a:avLst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830509" y="4783111"/>
            <a:ext cx="1690503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5/19 16:43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8" name="直接连接符 167"/>
          <p:cNvCxnSpPr>
            <a:cxnSpLocks/>
          </p:cNvCxnSpPr>
          <p:nvPr/>
        </p:nvCxnSpPr>
        <p:spPr bwMode="auto">
          <a:xfrm>
            <a:off x="8304177" y="4835975"/>
            <a:ext cx="0" cy="3182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圆角矩形 168"/>
          <p:cNvSpPr/>
          <p:nvPr/>
        </p:nvSpPr>
        <p:spPr bwMode="auto">
          <a:xfrm>
            <a:off x="7143936" y="5909240"/>
            <a:ext cx="1192015" cy="673767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SDRAM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圆角矩形 176"/>
          <p:cNvSpPr/>
          <p:nvPr/>
        </p:nvSpPr>
        <p:spPr bwMode="auto">
          <a:xfrm>
            <a:off x="5306716" y="5921115"/>
            <a:ext cx="1238786" cy="673767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200MHz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十字形 177"/>
          <p:cNvSpPr/>
          <p:nvPr/>
        </p:nvSpPr>
        <p:spPr bwMode="auto">
          <a:xfrm rot="18817681">
            <a:off x="6398139" y="5917808"/>
            <a:ext cx="632494" cy="632494"/>
          </a:xfrm>
          <a:prstGeom prst="plus">
            <a:avLst>
              <a:gd name="adj" fmla="val 34343"/>
            </a:avLst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0" name="十字形 179"/>
          <p:cNvSpPr/>
          <p:nvPr/>
        </p:nvSpPr>
        <p:spPr bwMode="auto">
          <a:xfrm rot="18817681">
            <a:off x="8901806" y="4434904"/>
            <a:ext cx="632494" cy="632494"/>
          </a:xfrm>
          <a:prstGeom prst="plus">
            <a:avLst>
              <a:gd name="adj" fmla="val 34343"/>
            </a:avLst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83" name="圆角矩形 182"/>
          <p:cNvSpPr/>
          <p:nvPr/>
        </p:nvSpPr>
        <p:spPr bwMode="auto">
          <a:xfrm>
            <a:off x="11923653" y="5925618"/>
            <a:ext cx="1238786" cy="673767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200MHz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圆角矩形 183"/>
          <p:cNvSpPr/>
          <p:nvPr/>
        </p:nvSpPr>
        <p:spPr bwMode="auto">
          <a:xfrm>
            <a:off x="12159217" y="4414270"/>
            <a:ext cx="1025397" cy="6737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原版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11956536" y="4030277"/>
            <a:ext cx="1215056" cy="29980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Busybox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11882551" y="3555472"/>
            <a:ext cx="186855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FF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6/7 22:54</a:t>
            </a:r>
            <a:endParaRPr lang="zh-CN" altLang="en-US" sz="2000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9" name="直接连接符 188"/>
          <p:cNvCxnSpPr>
            <a:cxnSpLocks/>
          </p:cNvCxnSpPr>
          <p:nvPr/>
        </p:nvCxnSpPr>
        <p:spPr bwMode="auto">
          <a:xfrm>
            <a:off x="13147416" y="3602541"/>
            <a:ext cx="0" cy="3717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0" name="文本框 189"/>
          <p:cNvSpPr txBox="1"/>
          <p:nvPr/>
        </p:nvSpPr>
        <p:spPr>
          <a:xfrm>
            <a:off x="10382497" y="2799901"/>
            <a:ext cx="1430490" cy="40011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altLang="zh-CN" sz="2000" dirty="0">
                <a:solidFill>
                  <a:srgbClr val="66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6/2 13:30</a:t>
            </a:r>
            <a:endParaRPr lang="zh-CN" altLang="en-US" sz="2000" dirty="0">
              <a:solidFill>
                <a:srgbClr val="66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1" name="直接连接符 190"/>
          <p:cNvCxnSpPr>
            <a:cxnSpLocks/>
          </p:cNvCxnSpPr>
          <p:nvPr/>
        </p:nvCxnSpPr>
        <p:spPr bwMode="auto">
          <a:xfrm>
            <a:off x="11670487" y="2835526"/>
            <a:ext cx="0" cy="379277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6699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3" name="文本框 192"/>
          <p:cNvSpPr txBox="1"/>
          <p:nvPr/>
        </p:nvSpPr>
        <p:spPr>
          <a:xfrm>
            <a:off x="11490126" y="2141353"/>
            <a:ext cx="1068390" cy="101566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000" b="1" dirty="0">
                <a:solidFill>
                  <a:srgbClr val="66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</a:t>
            </a:r>
            <a:endParaRPr lang="en-US" altLang="zh-CN" sz="2000" b="1" dirty="0">
              <a:solidFill>
                <a:srgbClr val="66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66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</a:t>
            </a:r>
            <a:endParaRPr lang="en-US" altLang="zh-CN" sz="2000" b="1" dirty="0">
              <a:solidFill>
                <a:srgbClr val="66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66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36" b="71040"/>
          <a:stretch/>
        </p:blipFill>
        <p:spPr>
          <a:xfrm>
            <a:off x="4010379" y="993065"/>
            <a:ext cx="1563579" cy="152902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4" r="36494"/>
          <a:stretch/>
        </p:blipFill>
        <p:spPr>
          <a:xfrm>
            <a:off x="6726449" y="982108"/>
            <a:ext cx="2835062" cy="2430972"/>
          </a:xfrm>
          <a:prstGeom prst="rect">
            <a:avLst/>
          </a:prstGeom>
        </p:spPr>
      </p:pic>
      <p:pic>
        <p:nvPicPr>
          <p:cNvPr id="194" name="图片 193" descr="C:\Users\yuzihao\AppData\Local\Temp\WeChat Files\53ca386d0fde74849ddbfd3bad57be0.jpg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7778" r="46818" b="22348"/>
          <a:stretch/>
        </p:blipFill>
        <p:spPr bwMode="auto">
          <a:xfrm>
            <a:off x="8874149" y="6870801"/>
            <a:ext cx="3661985" cy="269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图片 194" descr="C:\Users\yuzihao\AppData\Local\Temp\2\WeChat Files\c6e565e47c37c68dd2d8ddffabd7381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912" y="152587"/>
            <a:ext cx="4263390" cy="2428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" name="组合 195"/>
          <p:cNvGrpSpPr/>
          <p:nvPr/>
        </p:nvGrpSpPr>
        <p:grpSpPr>
          <a:xfrm>
            <a:off x="15226397" y="6721433"/>
            <a:ext cx="1937905" cy="1448790"/>
            <a:chOff x="15143547" y="3726382"/>
            <a:chExt cx="1937905" cy="1448790"/>
          </a:xfrm>
        </p:grpSpPr>
        <p:sp>
          <p:nvSpPr>
            <p:cNvPr id="197" name="圆角矩形 196"/>
            <p:cNvSpPr/>
            <p:nvPr/>
          </p:nvSpPr>
          <p:spPr bwMode="auto">
            <a:xfrm>
              <a:off x="15697726" y="4306828"/>
              <a:ext cx="1210306" cy="307278"/>
            </a:xfrm>
            <a:prstGeom prst="roundRect">
              <a:avLst/>
            </a:prstGeom>
            <a:solidFill>
              <a:srgbClr val="FF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CY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圆角矩形 197"/>
            <p:cNvSpPr/>
            <p:nvPr/>
          </p:nvSpPr>
          <p:spPr bwMode="auto">
            <a:xfrm>
              <a:off x="15697726" y="4687225"/>
              <a:ext cx="1210306" cy="307278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LT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圆角矩形 198"/>
            <p:cNvSpPr/>
            <p:nvPr/>
          </p:nvSpPr>
          <p:spPr bwMode="auto">
            <a:xfrm>
              <a:off x="15697726" y="3880531"/>
              <a:ext cx="1210306" cy="30727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YZH</a:t>
              </a:r>
              <a:endParaRPr kumimoji="0" lang="zh-CN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15170948" y="3979807"/>
              <a:ext cx="5983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分工</a:t>
              </a:r>
            </a:p>
          </p:txBody>
        </p:sp>
        <p:sp>
          <p:nvSpPr>
            <p:cNvPr id="203" name="圆角矩形 202"/>
            <p:cNvSpPr/>
            <p:nvPr/>
          </p:nvSpPr>
          <p:spPr bwMode="auto">
            <a:xfrm>
              <a:off x="15143547" y="3726382"/>
              <a:ext cx="1937905" cy="144879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63" name="圆角矩形 62"/>
          <p:cNvSpPr/>
          <p:nvPr/>
        </p:nvSpPr>
        <p:spPr bwMode="auto">
          <a:xfrm>
            <a:off x="12816826" y="8569421"/>
            <a:ext cx="3108727" cy="874058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学生成员因疫情无法参与芯片测试流程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61666" y="2571354"/>
            <a:ext cx="211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串口首次输出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9554431" y="1657150"/>
            <a:ext cx="211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成功运行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RT-Thread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520415" y="7182860"/>
            <a:ext cx="2705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成功运行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</a:p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并展示中科院</a:t>
            </a:r>
            <a:r>
              <a:rPr lang="en-US" altLang="zh-CN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8262" y="6965557"/>
            <a:ext cx="2696446" cy="2369999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7221116" y="7690256"/>
            <a:ext cx="156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第二版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测试板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2913646" y="7731877"/>
            <a:ext cx="1561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测试板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987126" y="2926184"/>
            <a:ext cx="2112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封装后的芯片</a:t>
            </a:r>
          </a:p>
        </p:txBody>
      </p:sp>
      <p:sp>
        <p:nvSpPr>
          <p:cNvPr id="71" name="TextBox 5">
            <a:extLst>
              <a:ext uri="{FF2B5EF4-FFF2-40B4-BE49-F238E27FC236}">
                <a16:creationId xmlns:a16="http://schemas.microsoft.com/office/drawing/2014/main" id="{5EB084C1-EB71-4383-A86C-D90C59956BC6}"/>
              </a:ext>
            </a:extLst>
          </p:cNvPr>
          <p:cNvSpPr txBox="1"/>
          <p:nvPr/>
        </p:nvSpPr>
        <p:spPr>
          <a:xfrm>
            <a:off x="13292845" y="2669812"/>
            <a:ext cx="38757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在本科毕业远程答辩中，代表一生一芯团队向评委展示芯片运行的过程</a:t>
            </a:r>
          </a:p>
        </p:txBody>
      </p:sp>
      <p:sp>
        <p:nvSpPr>
          <p:cNvPr id="74" name="圆角矩形 73"/>
          <p:cNvSpPr/>
          <p:nvPr/>
        </p:nvSpPr>
        <p:spPr bwMode="auto">
          <a:xfrm>
            <a:off x="13514151" y="5925618"/>
            <a:ext cx="954017" cy="67376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十字形 75"/>
          <p:cNvSpPr/>
          <p:nvPr/>
        </p:nvSpPr>
        <p:spPr bwMode="auto">
          <a:xfrm rot="18817681">
            <a:off x="14269248" y="5957184"/>
            <a:ext cx="632494" cy="632494"/>
          </a:xfrm>
          <a:prstGeom prst="plus">
            <a:avLst>
              <a:gd name="adj" fmla="val 34343"/>
            </a:avLst>
          </a:prstGeom>
          <a:solidFill>
            <a:srgbClr val="FF0000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13917158" y="4755886"/>
            <a:ext cx="3025920" cy="774761"/>
          </a:xfrm>
          <a:prstGeom prst="wedgeRoundRectCallout">
            <a:avLst>
              <a:gd name="adj1" fmla="val -35724"/>
              <a:gd name="adj2" fmla="val 9529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由于</a:t>
            </a:r>
            <a:r>
              <a:rPr lang="en-US" altLang="zh-CN" sz="18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SD</a:t>
            </a:r>
            <a:r>
              <a:rPr lang="zh-CN" altLang="en-US" sz="1800" b="1" dirty="0">
                <a:solidFill>
                  <a:schemeClr val="tx1"/>
                </a:solidFill>
                <a:latin typeface="Arial" charset="0"/>
                <a:ea typeface="宋体" pitchFamily="2" charset="-122"/>
              </a:rPr>
              <a:t>控制器的缺陷，无法在芯片上启动</a:t>
            </a:r>
            <a:r>
              <a:rPr lang="en-US" altLang="zh-CN" sz="1800" b="1" dirty="0" err="1">
                <a:solidFill>
                  <a:schemeClr val="tx1"/>
                </a:solidFill>
                <a:latin typeface="Arial" charset="0"/>
                <a:ea typeface="宋体" pitchFamily="2" charset="-122"/>
              </a:rPr>
              <a:t>Debian</a:t>
            </a:r>
            <a:endParaRPr kumimoji="0" lang="zh-CN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72" name="灯片编号占位符 1">
            <a:extLst>
              <a:ext uri="{FF2B5EF4-FFF2-40B4-BE49-F238E27FC236}">
                <a16:creationId xmlns:a16="http://schemas.microsoft.com/office/drawing/2014/main" id="{DFE1F00E-9EA0-4452-99B1-E1B9B8B2E5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584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380" y="48844"/>
            <a:ext cx="8141426" cy="9676182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 bwMode="auto">
          <a:xfrm>
            <a:off x="5285553" y="1414321"/>
            <a:ext cx="3231715" cy="8016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启动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bootloader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加载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Linux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内核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285554" y="6313245"/>
            <a:ext cx="3231715" cy="4673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启动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Linux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内核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503" y="0"/>
            <a:ext cx="8144037" cy="9753600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 bwMode="auto">
          <a:xfrm>
            <a:off x="12355391" y="570447"/>
            <a:ext cx="4411610" cy="4673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登录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Debian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最新发行版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bullseye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13743988" y="2256861"/>
            <a:ext cx="3023013" cy="273741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依次查看以下系统信息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内核版本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发行版信息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CPU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信息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文件系统信息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内存信息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日期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启动时间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13749430" y="7422636"/>
            <a:ext cx="3023013" cy="4962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展示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hello.c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文件内容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13743988" y="8267578"/>
            <a:ext cx="3023013" cy="4962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使用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gcc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编译</a:t>
            </a:r>
            <a:r>
              <a:rPr kumimoji="0" lang="en-US" altLang="zh-CN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hello.c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Helvetica Light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13743988" y="9065021"/>
            <a:ext cx="3023013" cy="4962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运行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hello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Helvetica Light"/>
              </a:rPr>
              <a:t>程序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3975100" y="211950"/>
            <a:ext cx="4384128" cy="724783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NutShell</a:t>
            </a:r>
            <a:r>
              <a:rPr kumimoji="0" lang="zh-CN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</a:p>
        </p:txBody>
      </p:sp>
    </p:spTree>
    <p:extLst>
      <p:ext uri="{BB962C8B-B14F-4D97-AF65-F5344CB8AC3E}">
        <p14:creationId xmlns:p14="http://schemas.microsoft.com/office/powerpoint/2010/main" val="4071148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NutShell</a:t>
            </a:r>
            <a:r>
              <a:rPr lang="zh-CN" altLang="en-US" dirty="0"/>
              <a:t>性能展示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9" r="13860" b="12569"/>
          <a:stretch/>
        </p:blipFill>
        <p:spPr>
          <a:xfrm>
            <a:off x="10441858" y="1836439"/>
            <a:ext cx="5825614" cy="6127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B084C1-EB71-4383-A86C-D90C59956BC6}"/>
              </a:ext>
            </a:extLst>
          </p:cNvPr>
          <p:cNvSpPr txBox="1"/>
          <p:nvPr/>
        </p:nvSpPr>
        <p:spPr>
          <a:xfrm>
            <a:off x="10740717" y="8058603"/>
            <a:ext cx="5526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CoreMark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跑分为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1.49/MHz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412613"/>
              </p:ext>
            </p:extLst>
          </p:nvPr>
        </p:nvGraphicFramePr>
        <p:xfrm>
          <a:off x="1824490" y="3217412"/>
          <a:ext cx="652113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91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配置开关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itchFamily="34" charset="-122"/>
                          <a:ea typeface="微软雅黑" pitchFamily="34" charset="-122"/>
                        </a:rPr>
                        <a:t>倍率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rgbClr val="FF00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50MHz</a:t>
                      </a:r>
                      <a:r>
                        <a:rPr lang="zh-CN" altLang="en-US" sz="2400" dirty="0">
                          <a:solidFill>
                            <a:srgbClr val="FF00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晶振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100MHz</a:t>
                      </a:r>
                      <a:r>
                        <a:rPr lang="zh-CN" altLang="en-US" sz="2400">
                          <a:latin typeface="微软雅黑" pitchFamily="34" charset="-122"/>
                          <a:ea typeface="微软雅黑" pitchFamily="34" charset="-122"/>
                        </a:rPr>
                        <a:t>晶振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000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50MHz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ECEC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001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1.5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75MHz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150MHz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010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200MHz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011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2.5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125MHz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250MHz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2.75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137.5MHz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275MHz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101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150MHz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300MHz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110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3.5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175MHz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350MHz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212"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111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>
                          <a:latin typeface="微软雅黑" pitchFamily="34" charset="-122"/>
                          <a:ea typeface="微软雅黑" pitchFamily="34" charset="-122"/>
                        </a:rPr>
                        <a:t>200MHz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itchFamily="34" charset="-122"/>
                          <a:ea typeface="微软雅黑" pitchFamily="34" charset="-122"/>
                        </a:rPr>
                        <a:t>400MHz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4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8" name="直接箭头连接符 7"/>
          <p:cNvCxnSpPr/>
          <p:nvPr/>
        </p:nvCxnSpPr>
        <p:spPr>
          <a:xfrm flipV="1">
            <a:off x="3964406" y="7423110"/>
            <a:ext cx="619203" cy="31933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29"/>
          <p:cNvSpPr txBox="1"/>
          <p:nvPr/>
        </p:nvSpPr>
        <p:spPr>
          <a:xfrm>
            <a:off x="1354487" y="7801517"/>
            <a:ext cx="3273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SDRAM</a:t>
            </a:r>
            <a:r>
              <a:rPr lang="zh-CN" altLang="en-US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（如运行</a:t>
            </a:r>
            <a:r>
              <a:rPr lang="en-US" altLang="zh-CN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）最高频率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8539201" y="6641443"/>
            <a:ext cx="643588" cy="100569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31"/>
          <p:cNvSpPr txBox="1"/>
          <p:nvPr/>
        </p:nvSpPr>
        <p:spPr>
          <a:xfrm>
            <a:off x="6599546" y="7695241"/>
            <a:ext cx="4026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不使用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SDRAM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（如运行</a:t>
            </a:r>
            <a:r>
              <a:rPr lang="en-US" altLang="zh-CN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RT-thread</a:t>
            </a:r>
            <a:r>
              <a:rPr lang="zh-CN" altLang="en-US" sz="280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）最高频率，与后端时序报告一致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247290" y="7423110"/>
            <a:ext cx="1312386" cy="54417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37"/>
          <p:cNvSpPr txBox="1"/>
          <p:nvPr/>
        </p:nvSpPr>
        <p:spPr>
          <a:xfrm>
            <a:off x="4209464" y="8126129"/>
            <a:ext cx="210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无输出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67014" y="3794997"/>
            <a:ext cx="82591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芯片工作频率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406745" y="2780546"/>
            <a:ext cx="501327" cy="34367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37"/>
          <p:cNvSpPr txBox="1"/>
          <p:nvPr/>
        </p:nvSpPr>
        <p:spPr>
          <a:xfrm>
            <a:off x="1377553" y="1744532"/>
            <a:ext cx="3112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FF"/>
                </a:solidFill>
                <a:latin typeface="微软雅黑" pitchFamily="34" charset="-122"/>
                <a:ea typeface="微软雅黑" pitchFamily="34" charset="-122"/>
              </a:rPr>
              <a:t>由于功能缺陷，只能配备</a:t>
            </a:r>
            <a:r>
              <a:rPr lang="en-US" altLang="zh-CN" sz="2800" dirty="0">
                <a:solidFill>
                  <a:srgbClr val="FF00FF"/>
                </a:solidFill>
                <a:latin typeface="微软雅黑" pitchFamily="34" charset="-122"/>
                <a:ea typeface="微软雅黑" pitchFamily="34" charset="-122"/>
              </a:rPr>
              <a:t>50MHz</a:t>
            </a:r>
            <a:r>
              <a:rPr lang="zh-CN" altLang="en-US" sz="2800" dirty="0">
                <a:solidFill>
                  <a:srgbClr val="FF00FF"/>
                </a:solidFill>
                <a:latin typeface="微软雅黑" pitchFamily="34" charset="-122"/>
                <a:ea typeface="微软雅黑" pitchFamily="34" charset="-122"/>
              </a:rPr>
              <a:t>晶振来使用</a:t>
            </a:r>
            <a:r>
              <a:rPr lang="en-US" altLang="zh-CN" sz="2800" dirty="0">
                <a:solidFill>
                  <a:srgbClr val="FF00FF"/>
                </a:solidFill>
                <a:latin typeface="微软雅黑" pitchFamily="34" charset="-122"/>
                <a:ea typeface="微软雅黑" pitchFamily="34" charset="-122"/>
              </a:rPr>
              <a:t>SDRAM</a:t>
            </a:r>
            <a:endParaRPr lang="zh-CN" altLang="en-US" sz="2800" dirty="0">
              <a:solidFill>
                <a:srgbClr val="FF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灯片编号占位符 1">
            <a:extLst>
              <a:ext uri="{FF2B5EF4-FFF2-40B4-BE49-F238E27FC236}">
                <a16:creationId xmlns:a16="http://schemas.microsoft.com/office/drawing/2014/main" id="{3F0E8533-64A2-472B-B65C-ECDA84E2D6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427190" y="8886613"/>
            <a:ext cx="4046061" cy="650240"/>
          </a:xfrm>
        </p:spPr>
        <p:txBody>
          <a:bodyPr/>
          <a:lstStyle/>
          <a:p>
            <a:pPr>
              <a:defRPr/>
            </a:pPr>
            <a:fld id="{CB968BC3-0632-4F98-9194-1A79C14210A8}" type="slidenum">
              <a:rPr lang="zh-CN" altLang="en-US" smtClean="0"/>
              <a:t>9</a:t>
            </a:fld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6464A99-BAC3-40EC-9752-2840C5DBD9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6" y="9089151"/>
            <a:ext cx="2416523" cy="4296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5535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7.4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18270</TotalTime>
  <Words>3683</Words>
  <Application>Microsoft Macintosh PowerPoint</Application>
  <PresentationFormat>自定义</PresentationFormat>
  <Paragraphs>605</Paragraphs>
  <Slides>37</Slides>
  <Notes>33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微软雅黑</vt:lpstr>
      <vt:lpstr>微软雅黑</vt:lpstr>
      <vt:lpstr>Arial</vt:lpstr>
      <vt:lpstr>Consolas</vt:lpstr>
      <vt:lpstr>Helvetica Neue</vt:lpstr>
      <vt:lpstr>Wingdings</vt:lpstr>
      <vt:lpstr>Network</vt:lpstr>
      <vt:lpstr>用户态中断在果壳处理器（NutShell）上的实践  中国科学院计算技术研究所 中国科学院大学 王凯帆 2020.12.26</vt:lpstr>
      <vt:lpstr>目录</vt:lpstr>
      <vt:lpstr>PowerPoint 演示文稿</vt:lpstr>
      <vt:lpstr>顺序RISC-V核: NutCore</vt:lpstr>
      <vt:lpstr>SoC芯片: NutShell (果壳)</vt:lpstr>
      <vt:lpstr>PowerPoint 演示文稿</vt:lpstr>
      <vt:lpstr>PowerPoint 演示文稿</vt:lpstr>
      <vt:lpstr>PowerPoint 演示文稿</vt:lpstr>
      <vt:lpstr>NutShell性能展示</vt:lpstr>
      <vt:lpstr>尝试芯片设计验证的前沿技术</vt:lpstr>
      <vt:lpstr>PowerPoint 演示文稿</vt:lpstr>
      <vt:lpstr>Chisel 不是 HLS</vt:lpstr>
      <vt:lpstr>使用Chisel开发的处理器频率符合预期</vt:lpstr>
      <vt:lpstr>优化关键路径时可追溯到Chisel源码</vt:lpstr>
      <vt:lpstr>处理器在线差分测试仿真验证[1][2]</vt:lpstr>
      <vt:lpstr>处理器在线差分测试仿真验证</vt:lpstr>
      <vt:lpstr>处理器在线差分测试仿真验证</vt:lpstr>
      <vt:lpstr>处理器在线差分测试仿真验证-原理</vt:lpstr>
      <vt:lpstr>处理器在线差分测试仿真验证-原理</vt:lpstr>
      <vt:lpstr>处理器在线差分测试仿真验证-优势</vt:lpstr>
      <vt:lpstr>处理器在线差分测试仿真验证</vt:lpstr>
      <vt:lpstr>处理器在线差分测试仿真验证-示例</vt:lpstr>
      <vt:lpstr>处理器在线差分测试仿真验证-示例</vt:lpstr>
      <vt:lpstr>处理器在线差分测试仿真验证-示例</vt:lpstr>
      <vt:lpstr>处理器在线差分测试仿真验证-示例</vt:lpstr>
      <vt:lpstr>PowerPoint 演示文稿</vt:lpstr>
      <vt:lpstr>果壳项目对初学者是较为友好的</vt:lpstr>
      <vt:lpstr>基础设施逐渐完善</vt:lpstr>
      <vt:lpstr>果壳处理器有很大的扩展空间</vt:lpstr>
      <vt:lpstr>PowerPoint 演示文稿</vt:lpstr>
      <vt:lpstr>RV64特权级简介</vt:lpstr>
      <vt:lpstr>RV64特权级简介</vt:lpstr>
      <vt:lpstr>RV64特权级简介</vt:lpstr>
      <vt:lpstr>RV64特权级简介</vt:lpstr>
      <vt:lpstr>用户态中断（N Extension）</vt:lpstr>
      <vt:lpstr>用户态中断（N Extension）</vt:lpstr>
      <vt:lpstr>开源与致谢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Supporting Differentiated Services in Computers via Programmable Architecture for Resourcing-on-Demand (PARD)</dc:title>
  <dc:creator>Bao Yungang</dc:creator>
  <cp:lastModifiedBy>王 凯帆</cp:lastModifiedBy>
  <cp:revision>3042</cp:revision>
  <dcterms:created xsi:type="dcterms:W3CDTF">2020-02-28T03:48:18Z</dcterms:created>
  <dcterms:modified xsi:type="dcterms:W3CDTF">2020-12-25T15:37:42Z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1033-11.1.0.9080</vt:lpwstr>
  </property>
</Properties>
</file>